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300" r:id="rId7"/>
    <p:sldId id="281" r:id="rId8"/>
    <p:sldId id="287" r:id="rId9"/>
    <p:sldId id="292" r:id="rId10"/>
    <p:sldId id="301" r:id="rId11"/>
    <p:sldId id="288" r:id="rId12"/>
    <p:sldId id="302" r:id="rId13"/>
    <p:sldId id="289" r:id="rId14"/>
    <p:sldId id="290" r:id="rId15"/>
    <p:sldId id="304" r:id="rId16"/>
    <p:sldId id="303" r:id="rId17"/>
    <p:sldId id="268" r:id="rId18"/>
    <p:sldId id="262" r:id="rId19"/>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a:srgbClr val="085F61"/>
    <a:srgbClr val="6A1348"/>
    <a:srgbClr val="0E4D79"/>
    <a:srgbClr val="1E3061"/>
    <a:srgbClr val="0FA3DD"/>
    <a:srgbClr val="0C1B3E"/>
    <a:srgbClr val="A07524"/>
    <a:srgbClr val="164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66A70-BDBB-423F-87A8-F14A69302F61}" v="12" dt="2026-05-06T04:17:25.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410" autoAdjust="0"/>
  </p:normalViewPr>
  <p:slideViewPr>
    <p:cSldViewPr snapToGrid="0" showGuides="1">
      <p:cViewPr varScale="1">
        <p:scale>
          <a:sx n="59" d="100"/>
          <a:sy n="59" d="100"/>
        </p:scale>
        <p:origin x="8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5T04:14:02.319"/>
    </inkml:context>
    <inkml:brush xml:id="br0">
      <inkml:brushProperty name="width" value="0.1" units="cm"/>
      <inkml:brushProperty name="height" value="0.1" units="cm"/>
      <inkml:brushProperty name="color" value="#E71224"/>
    </inkml:brush>
  </inkml:definitions>
  <inkml:trace contextRef="#ctx0" brushRef="#br0">1 1 24575,'0'0'0,"0"0"0,0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21/06/2026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254583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4</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Create targeted ques</a:t>
            </a:r>
            <a:r>
              <a:rPr lang="en-US" sz="1200" kern="1200" dirty="0">
                <a:solidFill>
                  <a:schemeClr val="tx1"/>
                </a:solidFill>
                <a:effectLst/>
                <a:latin typeface="+mn-lt"/>
                <a:ea typeface="+mn-ea"/>
                <a:cs typeface="+mn-cs"/>
              </a:rPr>
              <a:t>tions – Design no more than 1-3 brief and focused questions/prompts that assess the lesson’s core knowledge or skills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Distribute at the end </a:t>
            </a:r>
            <a:r>
              <a:rPr lang="en-US" sz="1200" kern="1200" dirty="0">
                <a:solidFill>
                  <a:schemeClr val="tx1"/>
                </a:solidFill>
                <a:effectLst/>
                <a:latin typeface="+mn-lt"/>
                <a:ea typeface="+mn-ea"/>
                <a:cs typeface="+mn-cs"/>
              </a:rPr>
              <a:t>– Share the exit tickets at the end of the lesson, ensuring everyone completes them </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Collect and review </a:t>
            </a:r>
            <a:r>
              <a:rPr lang="en-US" sz="1200" kern="1200" dirty="0">
                <a:solidFill>
                  <a:schemeClr val="tx1"/>
                </a:solidFill>
                <a:effectLst/>
                <a:latin typeface="+mn-lt"/>
                <a:ea typeface="+mn-ea"/>
                <a:cs typeface="+mn-cs"/>
              </a:rPr>
              <a:t>– Gather responses and quickly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responses to gauge overall understanding and individual student needs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Provide feedback </a:t>
            </a:r>
            <a:r>
              <a:rPr lang="en-US" sz="1200" kern="1200" dirty="0">
                <a:solidFill>
                  <a:schemeClr val="tx1"/>
                </a:solidFill>
                <a:effectLst/>
                <a:latin typeface="+mn-lt"/>
                <a:ea typeface="+mn-ea"/>
                <a:cs typeface="+mn-cs"/>
              </a:rPr>
              <a:t>– Use the exit ticket data to give immediate feedback </a:t>
            </a:r>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Plan next steps </a:t>
            </a:r>
            <a:r>
              <a:rPr lang="en-US" sz="1200" kern="1200" dirty="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17224536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16149314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4339288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27">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21/06/2026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a:extLst>
              <a:ext uri="{96DAC541-7B7A-43D3-8B79-37D633B846F1}">
                <asvg:svgBlip xmlns:asvg="http://schemas.microsoft.com/office/drawing/2016/SVG/main" r:embed="rId28"/>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85" r:id="rId9"/>
    <p:sldLayoutId id="2147483684" r:id="rId10"/>
    <p:sldLayoutId id="2147483665" r:id="rId11"/>
    <p:sldLayoutId id="2147483666" r:id="rId12"/>
    <p:sldLayoutId id="2147483682" r:id="rId13"/>
    <p:sldLayoutId id="2147483671" r:id="rId14"/>
    <p:sldLayoutId id="2147483672" r:id="rId15"/>
    <p:sldLayoutId id="2147483673" r:id="rId16"/>
    <p:sldLayoutId id="2147483674" r:id="rId17"/>
    <p:sldLayoutId id="2147483675" r:id="rId18"/>
    <p:sldLayoutId id="2147483677" r:id="rId19"/>
    <p:sldLayoutId id="2147483676" r:id="rId20"/>
    <p:sldLayoutId id="2147483679" r:id="rId21"/>
    <p:sldLayoutId id="2147483680" r:id="rId22"/>
    <p:sldLayoutId id="2147483681" r:id="rId23"/>
    <p:sldLayoutId id="2147483683" r:id="rId24"/>
    <p:sldLayoutId id="2147483678" r:id="rId25"/>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file:///C:\Program%20Files\Inknoe%20ClassPoint%202\Images\sd_green.png"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7.xml"/><Relationship Id="rId24" Type="http://schemas.openxmlformats.org/officeDocument/2006/relationships/image" Target="../media/image18.png"/><Relationship Id="rId23"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a:xfrm>
            <a:off x="387867" y="1018770"/>
            <a:ext cx="11416266" cy="1074190"/>
          </a:xfrm>
        </p:spPr>
        <p:txBody>
          <a:bodyPr>
            <a:normAutofit fontScale="90000"/>
          </a:bodyPr>
          <a:lstStyle/>
          <a:p>
            <a:r>
              <a:rPr lang="en-US" dirty="0"/>
              <a:t>Learn Like a GEM</a:t>
            </a:r>
            <a:endParaRPr lang="en-AE" dirty="0"/>
          </a:p>
        </p:txBody>
      </p:sp>
      <p:sp>
        <p:nvSpPr>
          <p:cNvPr id="6" name="Text Placeholder 4">
            <a:extLst>
              <a:ext uri="{FF2B5EF4-FFF2-40B4-BE49-F238E27FC236}">
                <a16:creationId xmlns:a16="http://schemas.microsoft.com/office/drawing/2014/main" id="{A0D06B5E-1AE2-95C6-C353-F4E4A6977CE6}"/>
              </a:ext>
            </a:extLst>
          </p:cNvPr>
          <p:cNvSpPr txBox="1">
            <a:spLocks/>
          </p:cNvSpPr>
          <p:nvPr/>
        </p:nvSpPr>
        <p:spPr>
          <a:xfrm>
            <a:off x="387867" y="2183315"/>
            <a:ext cx="11416266" cy="28050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A07524"/>
              </a:buClr>
              <a:buFont typeface="System Font Regular"/>
              <a:buNone/>
              <a:tabLst/>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Clr>
                <a:srgbClr val="A07524"/>
              </a:buClr>
              <a:buFont typeface="Arial" panose="020B0604020202020204" pitchFamily="34" charset="0"/>
              <a:buNone/>
              <a:tabLst/>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Clr>
                <a:srgbClr val="A07524"/>
              </a:buClr>
              <a:buFont typeface="System Font Regular"/>
              <a:buNone/>
              <a:tabLst/>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Clr>
                <a:srgbClr val="A07524"/>
              </a:buClr>
              <a:buFont typeface="Arial" panose="020B0604020202020204" pitchFamily="34" charset="0"/>
              <a:buNone/>
              <a:tabLst/>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b="1" dirty="0"/>
              <a:t>Subject</a:t>
            </a:r>
            <a:r>
              <a:rPr lang="en-US" dirty="0"/>
              <a:t>: (URDU)</a:t>
            </a:r>
          </a:p>
          <a:p>
            <a:r>
              <a:rPr lang="en-US"/>
              <a:t>Yr-10</a:t>
            </a:r>
            <a:endParaRPr lang="en-US" dirty="0"/>
          </a:p>
          <a:p>
            <a:r>
              <a:rPr lang="en-US" dirty="0"/>
              <a:t>Theme 3: what school is like</a:t>
            </a:r>
          </a:p>
          <a:p>
            <a:r>
              <a:rPr lang="en-US" b="1" dirty="0"/>
              <a:t>Date</a:t>
            </a:r>
            <a:r>
              <a:rPr lang="en-US" dirty="0"/>
              <a:t>: 6</a:t>
            </a:r>
            <a:r>
              <a:rPr lang="en-US" baseline="30000" dirty="0"/>
              <a:t>th</a:t>
            </a:r>
            <a:r>
              <a:rPr lang="en-US" dirty="0"/>
              <a:t> May-2026</a:t>
            </a:r>
          </a:p>
          <a:p>
            <a:endParaRPr lang="en-US" dirty="0"/>
          </a:p>
          <a:p>
            <a:endParaRPr lang="en-US" dirty="0"/>
          </a:p>
        </p:txBody>
      </p:sp>
    </p:spTree>
    <p:extLst>
      <p:ext uri="{BB962C8B-B14F-4D97-AF65-F5344CB8AC3E}">
        <p14:creationId xmlns:p14="http://schemas.microsoft.com/office/powerpoint/2010/main" val="3300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BA297-69D7-A49A-3BDC-6928F02FC882}"/>
              </a:ext>
            </a:extLst>
          </p:cNvPr>
          <p:cNvSpPr>
            <a:spLocks noGrp="1"/>
          </p:cNvSpPr>
          <p:nvPr>
            <p:ph idx="1"/>
          </p:nvPr>
        </p:nvSpPr>
        <p:spPr>
          <a:xfrm>
            <a:off x="2399071" y="1288026"/>
            <a:ext cx="8003458" cy="3831156"/>
          </a:xfrm>
        </p:spPr>
        <p:txBody>
          <a:bodyPr/>
          <a:lstStyle/>
          <a:p>
            <a:pPr marL="342900" indent="-342900" algn="r" rtl="1" fontAlgn="t">
              <a:buFont typeface="Arial" panose="020B0604020202020204" pitchFamily="34" charset="0"/>
              <a:buChar char="•"/>
            </a:pPr>
            <a:r>
              <a:rPr lang="ur-PK" sz="3200" b="1" dirty="0"/>
              <a:t>موضوع سے متعلق  معیاری الفاظ کا درست استعمال</a:t>
            </a:r>
            <a:endParaRPr lang="en-US" sz="3200" dirty="0"/>
          </a:p>
          <a:p>
            <a:pPr marL="342900" indent="-342900" algn="r" rtl="1" fontAlgn="t">
              <a:buFont typeface="Arial" panose="020B0604020202020204" pitchFamily="34" charset="0"/>
              <a:buChar char="•"/>
            </a:pPr>
            <a:r>
              <a:rPr lang="ur-PK" sz="3200" b="1" dirty="0"/>
              <a:t>ذاتی رائے دلیل کے ساتھ</a:t>
            </a:r>
            <a:endParaRPr lang="en-US" sz="3200" dirty="0"/>
          </a:p>
          <a:p>
            <a:pPr marL="342900" indent="-342900" algn="r" rtl="1" fontAlgn="t">
              <a:buFont typeface="Arial" panose="020B0604020202020204" pitchFamily="34" charset="0"/>
              <a:buChar char="•"/>
            </a:pPr>
            <a:r>
              <a:rPr lang="ur-PK" sz="3200" b="1" dirty="0"/>
              <a:t>مکمل جملوں میں درست جواب</a:t>
            </a:r>
            <a:endParaRPr lang="en-US" sz="3200" dirty="0"/>
          </a:p>
          <a:p>
            <a:pPr marL="342900" indent="-342900" algn="r" rtl="1" fontAlgn="t">
              <a:buFont typeface="Arial" panose="020B0604020202020204" pitchFamily="34" charset="0"/>
              <a:buChar char="•"/>
            </a:pPr>
            <a:r>
              <a:rPr lang="ur-PK" sz="3200" b="1" dirty="0"/>
              <a:t>متعلقہ معلومات شامل ہوں</a:t>
            </a:r>
            <a:endParaRPr lang="en-US" sz="3200" dirty="0"/>
          </a:p>
        </p:txBody>
      </p:sp>
    </p:spTree>
    <p:extLst>
      <p:ext uri="{BB962C8B-B14F-4D97-AF65-F5344CB8AC3E}">
        <p14:creationId xmlns:p14="http://schemas.microsoft.com/office/powerpoint/2010/main" val="372909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F0FE76-42B6-8927-28AC-7E7BA2FF5973}"/>
              </a:ext>
            </a:extLst>
          </p:cNvPr>
          <p:cNvPicPr>
            <a:picLocks noChangeAspect="1"/>
          </p:cNvPicPr>
          <p:nvPr/>
        </p:nvPicPr>
        <p:blipFill>
          <a:blip r:embed="rId2"/>
          <a:stretch>
            <a:fillRect/>
          </a:stretch>
        </p:blipFill>
        <p:spPr>
          <a:xfrm>
            <a:off x="10722883" y="218524"/>
            <a:ext cx="1363955" cy="1007733"/>
          </a:xfrm>
          <a:prstGeom prst="rect">
            <a:avLst/>
          </a:prstGeom>
        </p:spPr>
      </p:pic>
      <p:pic>
        <p:nvPicPr>
          <p:cNvPr id="5" name="Picture 4">
            <a:extLst>
              <a:ext uri="{FF2B5EF4-FFF2-40B4-BE49-F238E27FC236}">
                <a16:creationId xmlns:a16="http://schemas.microsoft.com/office/drawing/2014/main" id="{6C23C143-ABE1-6A46-BDBC-D59C98F0D15D}"/>
              </a:ext>
            </a:extLst>
          </p:cNvPr>
          <p:cNvPicPr>
            <a:picLocks noChangeAspect="1"/>
          </p:cNvPicPr>
          <p:nvPr/>
        </p:nvPicPr>
        <p:blipFill>
          <a:blip r:embed="rId3"/>
          <a:stretch>
            <a:fillRect/>
          </a:stretch>
        </p:blipFill>
        <p:spPr>
          <a:xfrm>
            <a:off x="1361950" y="1226257"/>
            <a:ext cx="1790950" cy="543001"/>
          </a:xfrm>
          <a:prstGeom prst="rect">
            <a:avLst/>
          </a:prstGeom>
        </p:spPr>
      </p:pic>
      <p:pic>
        <p:nvPicPr>
          <p:cNvPr id="7" name="Picture 6">
            <a:extLst>
              <a:ext uri="{FF2B5EF4-FFF2-40B4-BE49-F238E27FC236}">
                <a16:creationId xmlns:a16="http://schemas.microsoft.com/office/drawing/2014/main" id="{AEE1F629-5D75-88BB-5EBC-9D06CC39BAD4}"/>
              </a:ext>
            </a:extLst>
          </p:cNvPr>
          <p:cNvPicPr>
            <a:picLocks noChangeAspect="1"/>
          </p:cNvPicPr>
          <p:nvPr/>
        </p:nvPicPr>
        <p:blipFill>
          <a:blip r:embed="rId4"/>
          <a:stretch>
            <a:fillRect/>
          </a:stretch>
        </p:blipFill>
        <p:spPr>
          <a:xfrm>
            <a:off x="1419108" y="2180061"/>
            <a:ext cx="1733792" cy="562053"/>
          </a:xfrm>
          <a:prstGeom prst="rect">
            <a:avLst/>
          </a:prstGeom>
        </p:spPr>
      </p:pic>
      <p:sp>
        <p:nvSpPr>
          <p:cNvPr id="6" name="TextBox 5">
            <a:extLst>
              <a:ext uri="{FF2B5EF4-FFF2-40B4-BE49-F238E27FC236}">
                <a16:creationId xmlns:a16="http://schemas.microsoft.com/office/drawing/2014/main" id="{3150A26E-7510-55E1-31A5-F64910154050}"/>
              </a:ext>
            </a:extLst>
          </p:cNvPr>
          <p:cNvSpPr txBox="1"/>
          <p:nvPr/>
        </p:nvSpPr>
        <p:spPr>
          <a:xfrm>
            <a:off x="2876550" y="3223559"/>
            <a:ext cx="6210300" cy="587853"/>
          </a:xfrm>
          <a:prstGeom prst="rect">
            <a:avLst/>
          </a:prstGeom>
          <a:noFill/>
        </p:spPr>
        <p:txBody>
          <a:bodyPr wrap="square">
            <a:spAutoFit/>
          </a:bodyPr>
          <a:lstStyle/>
          <a:p>
            <a:pPr algn="r" rtl="1">
              <a:lnSpc>
                <a:spcPct val="115000"/>
              </a:lnSpc>
              <a:spcAft>
                <a:spcPts val="800"/>
              </a:spcAft>
              <a:buNone/>
            </a:pPr>
            <a:r>
              <a:rPr lang="ar-SA" sz="2800" kern="100" dirty="0">
                <a:effectLst/>
                <a:latin typeface="Aptos" panose="020B0004020202020204" pitchFamily="34" charset="0"/>
                <a:ea typeface="Aptos" panose="020B0004020202020204" pitchFamily="34" charset="0"/>
                <a:cs typeface="Nafees Nastaleeq" panose="02000500000000020002" pitchFamily="2" charset="-78"/>
              </a:rPr>
              <a:t>آپ کے خیال میں اردو زبان سیکھنے کی کیا اہمیت ہے؟                                                       </a:t>
            </a:r>
            <a:endParaRPr lang="en-US" sz="2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2429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0DC297F-E5DF-D806-5693-445750D95851}"/>
              </a:ext>
            </a:extLst>
          </p:cNvPr>
          <p:cNvPicPr>
            <a:picLocks noGrp="1" noChangeAspect="1"/>
          </p:cNvPicPr>
          <p:nvPr>
            <p:ph idx="1"/>
          </p:nvPr>
        </p:nvPicPr>
        <p:blipFill>
          <a:blip r:embed="rId2"/>
          <a:stretch>
            <a:fillRect/>
          </a:stretch>
        </p:blipFill>
        <p:spPr>
          <a:xfrm>
            <a:off x="6667557" y="2101066"/>
            <a:ext cx="5292736" cy="3059514"/>
          </a:xfrm>
          <a:prstGeom prst="rect">
            <a:avLst/>
          </a:prstGeom>
        </p:spPr>
      </p:pic>
      <p:pic>
        <p:nvPicPr>
          <p:cNvPr id="5" name="Picture 4">
            <a:extLst>
              <a:ext uri="{FF2B5EF4-FFF2-40B4-BE49-F238E27FC236}">
                <a16:creationId xmlns:a16="http://schemas.microsoft.com/office/drawing/2014/main" id="{4448A1C6-6609-115E-D393-2FB1A6B65E71}"/>
              </a:ext>
            </a:extLst>
          </p:cNvPr>
          <p:cNvPicPr>
            <a:picLocks noChangeAspect="1"/>
          </p:cNvPicPr>
          <p:nvPr/>
        </p:nvPicPr>
        <p:blipFill>
          <a:blip r:embed="rId3"/>
          <a:stretch>
            <a:fillRect/>
          </a:stretch>
        </p:blipFill>
        <p:spPr>
          <a:xfrm>
            <a:off x="2409446" y="1145336"/>
            <a:ext cx="9230106" cy="626478"/>
          </a:xfrm>
          <a:prstGeom prst="rect">
            <a:avLst/>
          </a:prstGeom>
        </p:spPr>
      </p:pic>
      <p:pic>
        <p:nvPicPr>
          <p:cNvPr id="9" name="Picture 8">
            <a:extLst>
              <a:ext uri="{FF2B5EF4-FFF2-40B4-BE49-F238E27FC236}">
                <a16:creationId xmlns:a16="http://schemas.microsoft.com/office/drawing/2014/main" id="{F3821880-390A-F8FC-663F-8A1149E4D9B3}"/>
              </a:ext>
            </a:extLst>
          </p:cNvPr>
          <p:cNvPicPr>
            <a:picLocks noChangeAspect="1"/>
          </p:cNvPicPr>
          <p:nvPr/>
        </p:nvPicPr>
        <p:blipFill>
          <a:blip r:embed="rId4"/>
          <a:stretch>
            <a:fillRect/>
          </a:stretch>
        </p:blipFill>
        <p:spPr>
          <a:xfrm>
            <a:off x="122420" y="2206169"/>
            <a:ext cx="6294284" cy="2197665"/>
          </a:xfrm>
          <a:prstGeom prst="rect">
            <a:avLst/>
          </a:prstGeom>
        </p:spPr>
      </p:pic>
      <p:pic>
        <p:nvPicPr>
          <p:cNvPr id="10" name="Picture 9">
            <a:extLst>
              <a:ext uri="{FF2B5EF4-FFF2-40B4-BE49-F238E27FC236}">
                <a16:creationId xmlns:a16="http://schemas.microsoft.com/office/drawing/2014/main" id="{D2CF85E8-2E76-9AF2-FAE3-F8523AF40E1A}"/>
              </a:ext>
            </a:extLst>
          </p:cNvPr>
          <p:cNvPicPr>
            <a:picLocks noChangeAspect="1"/>
          </p:cNvPicPr>
          <p:nvPr/>
        </p:nvPicPr>
        <p:blipFill>
          <a:blip r:embed="rId5"/>
          <a:srcRect l="12230"/>
          <a:stretch>
            <a:fillRect/>
          </a:stretch>
        </p:blipFill>
        <p:spPr>
          <a:xfrm>
            <a:off x="6096000" y="140461"/>
            <a:ext cx="1006015" cy="1004875"/>
          </a:xfrm>
          <a:prstGeom prst="rect">
            <a:avLst/>
          </a:prstGeom>
        </p:spPr>
      </p:pic>
    </p:spTree>
    <p:extLst>
      <p:ext uri="{BB962C8B-B14F-4D97-AF65-F5344CB8AC3E}">
        <p14:creationId xmlns:p14="http://schemas.microsoft.com/office/powerpoint/2010/main" val="367312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05ECD1-8B15-BF37-92DE-25C4ACC4D1A4}"/>
              </a:ext>
            </a:extLst>
          </p:cNvPr>
          <p:cNvPicPr>
            <a:picLocks noGrp="1" noChangeAspect="1"/>
          </p:cNvPicPr>
          <p:nvPr>
            <p:ph idx="1"/>
          </p:nvPr>
        </p:nvPicPr>
        <p:blipFill>
          <a:blip r:embed="rId2"/>
          <a:stretch>
            <a:fillRect/>
          </a:stretch>
        </p:blipFill>
        <p:spPr>
          <a:xfrm>
            <a:off x="6700101" y="2038156"/>
            <a:ext cx="5135722" cy="3048030"/>
          </a:xfrm>
          <a:prstGeom prst="rect">
            <a:avLst/>
          </a:prstGeom>
        </p:spPr>
      </p:pic>
      <p:pic>
        <p:nvPicPr>
          <p:cNvPr id="7" name="Picture 6">
            <a:extLst>
              <a:ext uri="{FF2B5EF4-FFF2-40B4-BE49-F238E27FC236}">
                <a16:creationId xmlns:a16="http://schemas.microsoft.com/office/drawing/2014/main" id="{CA4C6F38-3E9E-C42D-CA3A-02B2421B9EBC}"/>
              </a:ext>
            </a:extLst>
          </p:cNvPr>
          <p:cNvPicPr>
            <a:picLocks noChangeAspect="1"/>
          </p:cNvPicPr>
          <p:nvPr/>
        </p:nvPicPr>
        <p:blipFill>
          <a:blip r:embed="rId3"/>
          <a:stretch>
            <a:fillRect/>
          </a:stretch>
        </p:blipFill>
        <p:spPr>
          <a:xfrm>
            <a:off x="356177" y="2255216"/>
            <a:ext cx="6323627" cy="2642605"/>
          </a:xfrm>
          <a:prstGeom prst="rect">
            <a:avLst/>
          </a:prstGeom>
        </p:spPr>
      </p:pic>
      <p:pic>
        <p:nvPicPr>
          <p:cNvPr id="9" name="Picture 8">
            <a:extLst>
              <a:ext uri="{FF2B5EF4-FFF2-40B4-BE49-F238E27FC236}">
                <a16:creationId xmlns:a16="http://schemas.microsoft.com/office/drawing/2014/main" id="{5DACF124-4EAB-BC51-E7A3-022302A40359}"/>
              </a:ext>
            </a:extLst>
          </p:cNvPr>
          <p:cNvPicPr>
            <a:picLocks noChangeAspect="1"/>
          </p:cNvPicPr>
          <p:nvPr/>
        </p:nvPicPr>
        <p:blipFill>
          <a:blip r:embed="rId4"/>
          <a:stretch>
            <a:fillRect/>
          </a:stretch>
        </p:blipFill>
        <p:spPr>
          <a:xfrm>
            <a:off x="3256288" y="1162998"/>
            <a:ext cx="7073132" cy="480077"/>
          </a:xfrm>
          <a:prstGeom prst="rect">
            <a:avLst/>
          </a:prstGeom>
        </p:spPr>
      </p:pic>
    </p:spTree>
    <p:extLst>
      <p:ext uri="{BB962C8B-B14F-4D97-AF65-F5344CB8AC3E}">
        <p14:creationId xmlns:p14="http://schemas.microsoft.com/office/powerpoint/2010/main" val="282174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3C15229-7606-493B-718A-BCBB508B2AD3}"/>
              </a:ext>
            </a:extLst>
          </p:cNvPr>
          <p:cNvSpPr>
            <a:spLocks noChangeArrowheads="1"/>
          </p:cNvSpPr>
          <p:nvPr/>
        </p:nvSpPr>
        <p:spPr bwMode="auto">
          <a:xfrm>
            <a:off x="5324475" y="3707139"/>
            <a:ext cx="48112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kumimoji="0" lang="ur-PK" altLang="en-US" sz="2400" b="0" i="0" u="none" strike="noStrike" cap="none" normalizeH="0" baseline="0" dirty="0">
                <a:ln>
                  <a:noFill/>
                </a:ln>
                <a:solidFill>
                  <a:schemeClr val="tx1"/>
                </a:solidFill>
                <a:effectLst/>
                <a:latin typeface="Nafees Nastaleeq" panose="02000500000000020002" pitchFamily="2" charset="-78"/>
                <a:cs typeface="Nafees Nastaleeq" panose="02000500000000020002" pitchFamily="2" charset="-78"/>
              </a:rPr>
              <a:t>کوئی دو فوائد لکھیۓ</a:t>
            </a:r>
            <a:endParaRPr kumimoji="0" lang="en-US" altLang="en-US" sz="2400" b="0" i="0" u="none" strike="noStrike" cap="none" normalizeH="0" baseline="0" dirty="0">
              <a:ln>
                <a:noFill/>
              </a:ln>
              <a:solidFill>
                <a:schemeClr val="tx1"/>
              </a:solidFill>
              <a:effectLst/>
              <a:latin typeface="Nafees Nastaleeq" panose="02000500000000020002" pitchFamily="2" charset="-78"/>
              <a:cs typeface="Nafees Nastaleeq" panose="02000500000000020002" pitchFamily="2" charset="-78"/>
            </a:endParaRPr>
          </a:p>
        </p:txBody>
      </p:sp>
      <p:sp>
        <p:nvSpPr>
          <p:cNvPr id="4" name="Rectangle 3">
            <a:extLst>
              <a:ext uri="{FF2B5EF4-FFF2-40B4-BE49-F238E27FC236}">
                <a16:creationId xmlns:a16="http://schemas.microsoft.com/office/drawing/2014/main" id="{D08D6B95-10BC-F714-B5C5-86148C51E6B8}"/>
              </a:ext>
            </a:extLst>
          </p:cNvPr>
          <p:cNvSpPr>
            <a:spLocks noChangeArrowheads="1"/>
          </p:cNvSpPr>
          <p:nvPr/>
        </p:nvSpPr>
        <p:spPr bwMode="auto">
          <a:xfrm>
            <a:off x="391489" y="3475168"/>
            <a:ext cx="1134875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endParaRPr lang="ur-PK" b="1" i="1" dirty="0"/>
          </a:p>
          <a:p>
            <a:pPr lvl="0" algn="r" eaLnBrk="0" fontAlgn="base" hangingPunct="0">
              <a:spcBef>
                <a:spcPct val="0"/>
              </a:spcBef>
              <a:spcAft>
                <a:spcPct val="0"/>
              </a:spcAft>
            </a:pPr>
            <a:endParaRPr lang="ur-PK" b="1" dirty="0"/>
          </a:p>
          <a:p>
            <a:pPr lvl="0" algn="r" eaLnBrk="0" fontAlgn="base" hangingPunct="0">
              <a:spcBef>
                <a:spcPct val="0"/>
              </a:spcBef>
              <a:spcAft>
                <a:spcPct val="0"/>
              </a:spcAft>
            </a:pPr>
            <a:endParaRPr lang="ur-PK" b="1" dirty="0"/>
          </a:p>
          <a:p>
            <a:pPr lvl="0" algn="r" eaLnBrk="0" fontAlgn="base" hangingPunct="0">
              <a:spcBef>
                <a:spcPct val="0"/>
              </a:spcBef>
              <a:spcAft>
                <a:spcPct val="0"/>
              </a:spcAft>
            </a:pPr>
            <a:endParaRPr lang="ur-PK" b="1" dirty="0"/>
          </a:p>
          <a:p>
            <a:pPr lvl="0" algn="r" eaLnBrk="0" fontAlgn="base" hangingPunct="0">
              <a:spcBef>
                <a:spcPct val="0"/>
              </a:spcBef>
              <a:spcAft>
                <a:spcPct val="0"/>
              </a:spcAft>
            </a:pPr>
            <a:endParaRPr lang="en-US" b="1" dirty="0"/>
          </a:p>
        </p:txBody>
      </p:sp>
      <p:pic>
        <p:nvPicPr>
          <p:cNvPr id="3" name="Picture 2" descr="A person talking to another person&#10;&#10;AI-generated content may be incorrect.">
            <a:extLst>
              <a:ext uri="{FF2B5EF4-FFF2-40B4-BE49-F238E27FC236}">
                <a16:creationId xmlns:a16="http://schemas.microsoft.com/office/drawing/2014/main" id="{FEBF4050-F7E5-15CD-B004-474B67F2D6A8}"/>
              </a:ext>
            </a:extLst>
          </p:cNvPr>
          <p:cNvPicPr>
            <a:picLocks noChangeAspect="1"/>
          </p:cNvPicPr>
          <p:nvPr/>
        </p:nvPicPr>
        <p:blipFill>
          <a:blip r:embed="rId3">
            <a:extLst>
              <a:ext uri="{28A0092B-C50C-407E-A947-70E740481C1C}">
                <a14:useLocalDpi xmlns:a14="http://schemas.microsoft.com/office/drawing/2010/main" val="0"/>
              </a:ext>
            </a:extLst>
          </a:blip>
          <a:srcRect r="23304"/>
          <a:stretch>
            <a:fillRect/>
          </a:stretch>
        </p:blipFill>
        <p:spPr>
          <a:xfrm>
            <a:off x="711919" y="1521335"/>
            <a:ext cx="1827733" cy="1339702"/>
          </a:xfrm>
          <a:prstGeom prst="rect">
            <a:avLst/>
          </a:prstGeom>
        </p:spPr>
      </p:pic>
      <p:pic>
        <p:nvPicPr>
          <p:cNvPr id="2" name="Picture 1">
            <a:extLst>
              <a:ext uri="{FF2B5EF4-FFF2-40B4-BE49-F238E27FC236}">
                <a16:creationId xmlns:a16="http://schemas.microsoft.com/office/drawing/2014/main" id="{478FBC0E-166E-061C-784F-270541A8272D}"/>
              </a:ext>
            </a:extLst>
          </p:cNvPr>
          <p:cNvPicPr>
            <a:picLocks noChangeAspect="1"/>
          </p:cNvPicPr>
          <p:nvPr/>
        </p:nvPicPr>
        <p:blipFill>
          <a:blip r:embed="rId4"/>
          <a:srcRect l="12230"/>
          <a:stretch>
            <a:fillRect/>
          </a:stretch>
        </p:blipFill>
        <p:spPr>
          <a:xfrm>
            <a:off x="3388322" y="1367425"/>
            <a:ext cx="1401417" cy="1399829"/>
          </a:xfrm>
          <a:prstGeom prst="rect">
            <a:avLst/>
          </a:prstGeom>
        </p:spPr>
      </p:pic>
      <p:pic>
        <p:nvPicPr>
          <p:cNvPr id="7" name="Content Placeholder 4">
            <a:extLst>
              <a:ext uri="{FF2B5EF4-FFF2-40B4-BE49-F238E27FC236}">
                <a16:creationId xmlns:a16="http://schemas.microsoft.com/office/drawing/2014/main" id="{6F1BFB90-B32F-87F8-27D4-32CFBEE034D8}"/>
              </a:ext>
            </a:extLst>
          </p:cNvPr>
          <p:cNvPicPr>
            <a:picLocks noGrp="1" noChangeAspect="1"/>
          </p:cNvPicPr>
          <p:nvPr>
            <p:ph idx="1"/>
          </p:nvPr>
        </p:nvPicPr>
        <p:blipFill>
          <a:blip r:embed="rId5"/>
          <a:stretch>
            <a:fillRect/>
          </a:stretch>
        </p:blipFill>
        <p:spPr>
          <a:xfrm>
            <a:off x="6096000" y="2767254"/>
            <a:ext cx="4827326" cy="556587"/>
          </a:xfrm>
          <a:prstGeom prst="rect">
            <a:avLst/>
          </a:prstGeom>
        </p:spPr>
      </p:pic>
    </p:spTree>
    <p:extLst>
      <p:ext uri="{BB962C8B-B14F-4D97-AF65-F5344CB8AC3E}">
        <p14:creationId xmlns:p14="http://schemas.microsoft.com/office/powerpoint/2010/main" val="237150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FF2D6A-9DE5-53F5-7860-7FDE8E3B447B}"/>
              </a:ext>
            </a:extLst>
          </p:cNvPr>
          <p:cNvPicPr>
            <a:picLocks noChangeAspect="1"/>
          </p:cNvPicPr>
          <p:nvPr/>
        </p:nvPicPr>
        <p:blipFill>
          <a:blip r:embed="rId4"/>
          <a:srcRect l="12230"/>
          <a:stretch>
            <a:fillRect/>
          </a:stretch>
        </p:blipFill>
        <p:spPr>
          <a:xfrm>
            <a:off x="6300218" y="85356"/>
            <a:ext cx="797291" cy="796387"/>
          </a:xfrm>
          <a:prstGeom prst="rect">
            <a:avLst/>
          </a:prstGeom>
        </p:spPr>
      </p:pic>
      <p:pic>
        <p:nvPicPr>
          <p:cNvPr id="10" name="Picture 9">
            <a:extLst>
              <a:ext uri="{FF2B5EF4-FFF2-40B4-BE49-F238E27FC236}">
                <a16:creationId xmlns:a16="http://schemas.microsoft.com/office/drawing/2014/main" id="{34EAE1EE-5829-1E55-F96F-8621AE923164}"/>
              </a:ext>
            </a:extLst>
          </p:cNvPr>
          <p:cNvPicPr>
            <a:picLocks noChangeAspect="1"/>
          </p:cNvPicPr>
          <p:nvPr/>
        </p:nvPicPr>
        <p:blipFill>
          <a:blip r:embed="rId5"/>
          <a:stretch>
            <a:fillRect/>
          </a:stretch>
        </p:blipFill>
        <p:spPr>
          <a:xfrm>
            <a:off x="568432" y="1074647"/>
            <a:ext cx="11463571" cy="5043124"/>
          </a:xfrm>
          <a:prstGeom prst="rect">
            <a:avLst/>
          </a:prstGeom>
        </p:spPr>
      </p:pic>
      <p:pic>
        <p:nvPicPr>
          <p:cNvPr id="5" name="btnInknoeActivityCp2">
            <a:extLst>
              <a:ext uri="{FF2B5EF4-FFF2-40B4-BE49-F238E27FC236}">
                <a16:creationId xmlns:a16="http://schemas.microsoft.com/office/drawing/2014/main" id="{AF1E746C-0316-DB50-E08F-CC542A95EF06}"/>
              </a:ext>
            </a:extLst>
          </p:cNvPr>
          <p:cNvPicPr>
            <a:picLocks noChangeAspect="1"/>
          </p:cNvPicPr>
          <p:nvPr>
            <p:custDataLst>
              <p:tags r:id="rId1"/>
            </p:custDataLst>
          </p:nvPr>
        </p:nvPicPr>
        <p:blipFill>
          <a:blip r:embed="rId6" r:link="rId7"/>
          <a:stretch>
            <a:fillRect/>
          </a:stretch>
        </p:blipFill>
        <p:spPr>
          <a:xfrm>
            <a:off x="4984976" y="5405463"/>
            <a:ext cx="2222048" cy="581015"/>
          </a:xfrm>
          <a:prstGeom prst="rect">
            <a:avLst/>
          </a:prstGeom>
        </p:spPr>
      </p:pic>
    </p:spTree>
    <p:extLst>
      <p:ext uri="{BB962C8B-B14F-4D97-AF65-F5344CB8AC3E}">
        <p14:creationId xmlns:p14="http://schemas.microsoft.com/office/powerpoint/2010/main" val="165048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BFD034-0A35-7AD5-C27B-2C696776A13F}"/>
              </a:ext>
            </a:extLst>
          </p:cNvPr>
          <p:cNvPicPr>
            <a:picLocks noChangeAspect="1"/>
          </p:cNvPicPr>
          <p:nvPr/>
        </p:nvPicPr>
        <p:blipFill>
          <a:blip r:embed="rId3"/>
          <a:stretch>
            <a:fillRect/>
          </a:stretch>
        </p:blipFill>
        <p:spPr>
          <a:xfrm>
            <a:off x="491267" y="816430"/>
            <a:ext cx="11515040" cy="5246914"/>
          </a:xfrm>
          <a:prstGeom prst="rect">
            <a:avLst/>
          </a:prstGeom>
        </p:spPr>
      </p:pic>
      <p:pic>
        <p:nvPicPr>
          <p:cNvPr id="8" name="Picture 7">
            <a:extLst>
              <a:ext uri="{FF2B5EF4-FFF2-40B4-BE49-F238E27FC236}">
                <a16:creationId xmlns:a16="http://schemas.microsoft.com/office/drawing/2014/main" id="{67DC5FD7-61FA-31F9-E54F-3D4A7A9D8BE9}"/>
              </a:ext>
            </a:extLst>
          </p:cNvPr>
          <p:cNvPicPr>
            <a:picLocks noChangeAspect="1"/>
          </p:cNvPicPr>
          <p:nvPr/>
        </p:nvPicPr>
        <p:blipFill>
          <a:blip r:embed="rId4"/>
          <a:srcRect l="12230"/>
          <a:stretch>
            <a:fillRect/>
          </a:stretch>
        </p:blipFill>
        <p:spPr>
          <a:xfrm>
            <a:off x="6248787" y="183328"/>
            <a:ext cx="721068" cy="720250"/>
          </a:xfrm>
          <a:prstGeom prst="rect">
            <a:avLst/>
          </a:prstGeom>
        </p:spPr>
      </p:pic>
    </p:spTree>
    <p:extLst>
      <p:ext uri="{BB962C8B-B14F-4D97-AF65-F5344CB8AC3E}">
        <p14:creationId xmlns:p14="http://schemas.microsoft.com/office/powerpoint/2010/main" val="167216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D80691-5506-5F40-527C-36217D1299D9}"/>
              </a:ext>
            </a:extLst>
          </p:cNvPr>
          <p:cNvSpPr txBox="1"/>
          <p:nvPr/>
        </p:nvSpPr>
        <p:spPr>
          <a:xfrm>
            <a:off x="5603419" y="3115760"/>
            <a:ext cx="5256215" cy="626479"/>
          </a:xfrm>
          <a:prstGeom prst="rect">
            <a:avLst/>
          </a:prstGeom>
        </p:spPr>
        <p:txBody>
          <a:bodyPr vert="horz" lIns="91440" tIns="45720" rIns="91440" bIns="45720" rtlCol="0" anchor="ctr">
            <a:noAutofit/>
          </a:bodyPr>
          <a:lstStyle/>
          <a:p>
            <a:pPr marL="342900" indent="-342900" algn="r" rtl="1" fontAlgn="t">
              <a:buFont typeface="Arial" panose="020B0604020202020204" pitchFamily="34" charset="0"/>
              <a:buChar char="•"/>
            </a:pPr>
            <a:r>
              <a:rPr lang="ur-PK" sz="2800" b="1" dirty="0"/>
              <a:t>موضوع سے متعلق  معیاری الفاظ کا درست استعمال</a:t>
            </a:r>
            <a:endParaRPr lang="en-US" sz="2800" dirty="0"/>
          </a:p>
          <a:p>
            <a:pPr marL="342900" indent="-342900" algn="r" rtl="1" fontAlgn="t">
              <a:buFont typeface="Arial" panose="020B0604020202020204" pitchFamily="34" charset="0"/>
              <a:buChar char="•"/>
            </a:pPr>
            <a:r>
              <a:rPr lang="ur-PK" sz="2800" b="1" dirty="0"/>
              <a:t>ذاتی رائے دلیل کے ساتھ</a:t>
            </a:r>
            <a:endParaRPr lang="en-US" sz="2800" dirty="0"/>
          </a:p>
          <a:p>
            <a:pPr marL="342900" indent="-342900" algn="r" rtl="1" fontAlgn="t">
              <a:buFont typeface="Arial" panose="020B0604020202020204" pitchFamily="34" charset="0"/>
              <a:buChar char="•"/>
            </a:pPr>
            <a:r>
              <a:rPr lang="ur-PK" sz="2800" b="1" dirty="0"/>
              <a:t>مکمل جملوں میں درست جواب</a:t>
            </a:r>
            <a:endParaRPr lang="en-US" sz="2800" dirty="0"/>
          </a:p>
          <a:p>
            <a:pPr marL="342900" indent="-342900" algn="r" rtl="1" fontAlgn="t">
              <a:buFont typeface="Arial" panose="020B0604020202020204" pitchFamily="34" charset="0"/>
              <a:buChar char="•"/>
            </a:pPr>
            <a:r>
              <a:rPr lang="ur-PK" sz="2800" b="1" dirty="0"/>
              <a:t>متعلقہ معلومات شامل ہوں</a:t>
            </a:r>
            <a:endParaRPr lang="en-US" sz="2800" dirty="0"/>
          </a:p>
        </p:txBody>
      </p:sp>
      <p:sp>
        <p:nvSpPr>
          <p:cNvPr id="3" name="TextBox 2">
            <a:extLst>
              <a:ext uri="{FF2B5EF4-FFF2-40B4-BE49-F238E27FC236}">
                <a16:creationId xmlns:a16="http://schemas.microsoft.com/office/drawing/2014/main" id="{280F67B4-E374-8DBC-994A-5A64D29D3000}"/>
              </a:ext>
            </a:extLst>
          </p:cNvPr>
          <p:cNvSpPr txBox="1"/>
          <p:nvPr/>
        </p:nvSpPr>
        <p:spPr>
          <a:xfrm>
            <a:off x="7191377" y="817708"/>
            <a:ext cx="4667251" cy="954107"/>
          </a:xfrm>
          <a:prstGeom prst="rect">
            <a:avLst/>
          </a:prstGeom>
          <a:noFill/>
        </p:spPr>
        <p:txBody>
          <a:bodyPr wrap="square">
            <a:spAutoFit/>
          </a:bodyPr>
          <a:lstStyle/>
          <a:p>
            <a:r>
              <a:rPr lang="ar-SA" sz="2800" kern="0" dirty="0">
                <a:effectLst/>
                <a:ea typeface="Aptos" panose="020B0004020202020204" pitchFamily="34" charset="0"/>
              </a:rPr>
              <a:t>موضوع</a:t>
            </a:r>
            <a:r>
              <a:rPr lang="ur-PK" sz="2800" kern="0" dirty="0">
                <a:effectLst/>
                <a:ea typeface="Aptos" panose="020B0004020202020204" pitchFamily="34" charset="0"/>
              </a:rPr>
              <a:t> کی  </a:t>
            </a:r>
            <a:r>
              <a:rPr lang="ar-SA" sz="2800" kern="0" dirty="0">
                <a:effectLst/>
                <a:ea typeface="Aptos" panose="020B0004020202020204" pitchFamily="34" charset="0"/>
              </a:rPr>
              <a:t>مناسبت  سے</a:t>
            </a:r>
            <a:r>
              <a:rPr lang="ar-SA" sz="2800" b="1" kern="0" dirty="0">
                <a:effectLst/>
                <a:ea typeface="Aptos" panose="020B0004020202020204" pitchFamily="34" charset="0"/>
              </a:rPr>
              <a:t> </a:t>
            </a:r>
            <a:r>
              <a:rPr lang="ur-PK" sz="2800" kern="0" dirty="0">
                <a:effectLst/>
                <a:ea typeface="Aptos" panose="020B0004020202020204" pitchFamily="34" charset="0"/>
              </a:rPr>
              <a:t>مؤثر انداز</a:t>
            </a:r>
          </a:p>
          <a:p>
            <a:r>
              <a:rPr lang="ur-PK" sz="2800" kern="0" dirty="0">
                <a:effectLst/>
                <a:ea typeface="Aptos" panose="020B0004020202020204" pitchFamily="34" charset="0"/>
              </a:rPr>
              <a:t> میں اپنے خیالات  کااظہار کر نا</a:t>
            </a:r>
            <a:endParaRPr lang="en-US" sz="2800" dirty="0"/>
          </a:p>
        </p:txBody>
      </p:sp>
      <p:sp>
        <p:nvSpPr>
          <p:cNvPr id="2" name="TextBox 1">
            <a:extLst>
              <a:ext uri="{FF2B5EF4-FFF2-40B4-BE49-F238E27FC236}">
                <a16:creationId xmlns:a16="http://schemas.microsoft.com/office/drawing/2014/main" id="{650CD29F-A6F6-4D84-3784-F01EF0B5CF30}"/>
              </a:ext>
            </a:extLst>
          </p:cNvPr>
          <p:cNvSpPr txBox="1"/>
          <p:nvPr/>
        </p:nvSpPr>
        <p:spPr>
          <a:xfrm>
            <a:off x="210721" y="2684210"/>
            <a:ext cx="5008979" cy="1520866"/>
          </a:xfrm>
          <a:prstGeom prst="rect">
            <a:avLst/>
          </a:prstGeom>
          <a:noFill/>
        </p:spPr>
        <p:txBody>
          <a:bodyPr wrap="square">
            <a:spAutoFit/>
          </a:bodyPr>
          <a:lstStyle/>
          <a:p>
            <a:pPr lvl="0" algn="r">
              <a:lnSpc>
                <a:spcPct val="105000"/>
              </a:lnSpc>
              <a:spcAft>
                <a:spcPts val="800"/>
              </a:spcAft>
            </a:pPr>
            <a:endParaRPr lang="ur-PK" sz="2800" dirty="0">
              <a:latin typeface="Cambria" panose="02040503050406030204" pitchFamily="18" charset="0"/>
              <a:ea typeface="Cambria" panose="02040503050406030204" pitchFamily="18" charset="0"/>
            </a:endParaRPr>
          </a:p>
          <a:p>
            <a:pPr lvl="0" algn="r">
              <a:lnSpc>
                <a:spcPct val="105000"/>
              </a:lnSpc>
              <a:spcAft>
                <a:spcPts val="800"/>
              </a:spcAft>
            </a:pPr>
            <a:r>
              <a:rPr lang="ur-PK" sz="2800" dirty="0"/>
              <a:t>مختلف زبانیں/</a:t>
            </a:r>
            <a:r>
              <a:rPr lang="ur-PK" sz="2800"/>
              <a:t>اردو  </a:t>
            </a:r>
            <a:r>
              <a:rPr lang="ur-PK" sz="2800" dirty="0"/>
              <a:t>سیکھنےکی اہمیت سے واقف ہوں گے</a:t>
            </a:r>
            <a:endParaRPr lang="ur-PK" sz="2800" dirty="0">
              <a:highlight>
                <a:srgbClr val="FFFF00"/>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644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C79768-C7B6-5E5A-699C-D52686B1D867}"/>
              </a:ext>
            </a:extLst>
          </p:cNvPr>
          <p:cNvSpPr txBox="1"/>
          <p:nvPr/>
        </p:nvSpPr>
        <p:spPr>
          <a:xfrm>
            <a:off x="6687363" y="249437"/>
            <a:ext cx="5166416" cy="363048"/>
          </a:xfrm>
          <a:prstGeom prst="rect">
            <a:avLst/>
          </a:prstGeom>
          <a:noFill/>
        </p:spPr>
        <p:txBody>
          <a:bodyPr wrap="square">
            <a:spAutoFit/>
          </a:bodyPr>
          <a:lstStyle/>
          <a:p>
            <a:pPr lvl="0" algn="r">
              <a:lnSpc>
                <a:spcPct val="105000"/>
              </a:lnSpc>
              <a:spcAft>
                <a:spcPts val="800"/>
              </a:spcAft>
            </a:pPr>
            <a:r>
              <a:rPr lang="ur-PK" sz="1800" dirty="0"/>
              <a:t>مختلف زبانوں کو سیکھنےکی اہمیت کو بیان کر سکیں گے</a:t>
            </a:r>
            <a:endParaRPr lang="ur-PK" sz="1800" dirty="0">
              <a:highlight>
                <a:srgbClr val="FFFF00"/>
              </a:highligh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0991B74-6DE8-EAFA-C8DF-73EE4B4CEADE}"/>
              </a:ext>
            </a:extLst>
          </p:cNvPr>
          <p:cNvSpPr txBox="1"/>
          <p:nvPr/>
        </p:nvSpPr>
        <p:spPr>
          <a:xfrm>
            <a:off x="5656580" y="1148834"/>
            <a:ext cx="4917440" cy="4339650"/>
          </a:xfrm>
          <a:prstGeom prst="rect">
            <a:avLst/>
          </a:prstGeom>
          <a:noFill/>
        </p:spPr>
        <p:txBody>
          <a:bodyPr wrap="square">
            <a:spAutoFit/>
          </a:bodyPr>
          <a:lstStyle/>
          <a:p>
            <a:pPr algn="r" rtl="1">
              <a:lnSpc>
                <a:spcPct val="150000"/>
              </a:lnSpc>
              <a:buFont typeface="+mj-lt"/>
              <a:buAutoNum type="arabicPeriod"/>
            </a:pPr>
            <a:r>
              <a:rPr lang="ur-PK" sz="2400" b="1" dirty="0"/>
              <a:t>مفہوم کو سمجھنا:</a:t>
            </a:r>
            <a:r>
              <a:rPr lang="ur-PK" sz="2400" dirty="0"/>
              <a:t> </a:t>
            </a:r>
          </a:p>
          <a:p>
            <a:pPr algn="r" rtl="1">
              <a:lnSpc>
                <a:spcPct val="150000"/>
              </a:lnSpc>
              <a:buFont typeface="+mj-lt"/>
              <a:buAutoNum type="arabicPeriod"/>
            </a:pPr>
            <a:r>
              <a:rPr lang="ur-PK" sz="2400" b="1" dirty="0"/>
              <a:t>سادہ اور واضح زبان:</a:t>
            </a:r>
            <a:r>
              <a:rPr lang="ur-PK" sz="2400" dirty="0"/>
              <a:t> </a:t>
            </a:r>
          </a:p>
          <a:p>
            <a:pPr algn="r" rtl="1">
              <a:lnSpc>
                <a:spcPct val="150000"/>
              </a:lnSpc>
              <a:buFont typeface="+mj-lt"/>
              <a:buAutoNum type="arabicPeriod"/>
            </a:pPr>
            <a:r>
              <a:rPr lang="ur-PK" sz="2400" b="1" dirty="0"/>
              <a:t>اصل خیال پر توجہ:</a:t>
            </a:r>
            <a:r>
              <a:rPr lang="ur-PK" sz="2400" dirty="0"/>
              <a:t> </a:t>
            </a:r>
          </a:p>
          <a:p>
            <a:pPr algn="r" rtl="1">
              <a:lnSpc>
                <a:spcPct val="150000"/>
              </a:lnSpc>
              <a:buFont typeface="+mj-lt"/>
              <a:buAutoNum type="arabicPeriod"/>
            </a:pPr>
            <a:r>
              <a:rPr lang="ur-PK" sz="2400" b="1" dirty="0"/>
              <a:t>ترتیب اور روانی:</a:t>
            </a:r>
            <a:r>
              <a:rPr lang="ur-PK" sz="2400" dirty="0"/>
              <a:t> </a:t>
            </a:r>
          </a:p>
          <a:p>
            <a:pPr algn="r" rtl="1">
              <a:lnSpc>
                <a:spcPct val="150000"/>
              </a:lnSpc>
              <a:buFont typeface="+mj-lt"/>
              <a:buAutoNum type="arabicPeriod"/>
            </a:pPr>
            <a:r>
              <a:rPr lang="ur-PK" sz="2400" b="1" dirty="0"/>
              <a:t>قواعد اور ہجے کی درستگی:</a:t>
            </a:r>
            <a:r>
              <a:rPr lang="ur-PK" sz="2400" dirty="0"/>
              <a:t> </a:t>
            </a:r>
          </a:p>
          <a:p>
            <a:pPr algn="r" rtl="1">
              <a:lnSpc>
                <a:spcPct val="150000"/>
              </a:lnSpc>
            </a:pPr>
            <a:r>
              <a:rPr lang="ur-PK" sz="2400" b="1" dirty="0"/>
              <a:t>6</a:t>
            </a:r>
            <a:r>
              <a:rPr lang="ur-PK" sz="2400" dirty="0"/>
              <a:t> </a:t>
            </a:r>
            <a:r>
              <a:rPr lang="ur-PK" sz="2400" b="1" dirty="0"/>
              <a:t>ضرورت پڑنے پر مثال،دلائل یا وضاحت شامل کریں۔</a:t>
            </a:r>
          </a:p>
          <a:p>
            <a:pPr algn="r" rtl="1"/>
            <a:endParaRPr lang="ur-PK" sz="2400" dirty="0"/>
          </a:p>
        </p:txBody>
      </p:sp>
      <p:sp>
        <p:nvSpPr>
          <p:cNvPr id="15" name="TextBox 14">
            <a:extLst>
              <a:ext uri="{FF2B5EF4-FFF2-40B4-BE49-F238E27FC236}">
                <a16:creationId xmlns:a16="http://schemas.microsoft.com/office/drawing/2014/main" id="{8DC19A6A-2244-F6D1-9D10-29215CFC93F2}"/>
              </a:ext>
            </a:extLst>
          </p:cNvPr>
          <p:cNvSpPr txBox="1"/>
          <p:nvPr/>
        </p:nvSpPr>
        <p:spPr>
          <a:xfrm>
            <a:off x="3876675" y="1148834"/>
            <a:ext cx="1428750" cy="584775"/>
          </a:xfrm>
          <a:prstGeom prst="rect">
            <a:avLst/>
          </a:prstGeom>
          <a:noFill/>
        </p:spPr>
        <p:txBody>
          <a:bodyPr wrap="square">
            <a:spAutoFit/>
          </a:bodyPr>
          <a:lstStyle/>
          <a:p>
            <a:pPr algn="r" rtl="1">
              <a:buNone/>
            </a:pPr>
            <a:r>
              <a:rPr lang="ur-PK" sz="3200" b="1" u="sng" dirty="0"/>
              <a:t>اہم نکات</a:t>
            </a:r>
          </a:p>
        </p:txBody>
      </p:sp>
    </p:spTree>
    <p:extLst>
      <p:ext uri="{BB962C8B-B14F-4D97-AF65-F5344CB8AC3E}">
        <p14:creationId xmlns:p14="http://schemas.microsoft.com/office/powerpoint/2010/main" val="146552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E5A5FD-A79A-0DD4-007A-FD825B689C6E}"/>
              </a:ext>
            </a:extLst>
          </p:cNvPr>
          <p:cNvSpPr txBox="1"/>
          <p:nvPr/>
        </p:nvSpPr>
        <p:spPr>
          <a:xfrm>
            <a:off x="6217755" y="223488"/>
            <a:ext cx="4775365" cy="738664"/>
          </a:xfrm>
          <a:prstGeom prst="rect">
            <a:avLst/>
          </a:prstGeom>
          <a:noFill/>
        </p:spPr>
        <p:txBody>
          <a:bodyPr wrap="square">
            <a:spAutoFit/>
          </a:bodyPr>
          <a:lstStyle/>
          <a:p>
            <a:r>
              <a:rPr lang="en-US" sz="2400" b="1" dirty="0">
                <a:latin typeface="Aptos" panose="020B0004020202020204" pitchFamily="34" charset="0"/>
                <a:ea typeface="Aptos" panose="020B0004020202020204" pitchFamily="34" charset="0"/>
                <a:cs typeface="Arial" panose="020B0604020202020204" pitchFamily="34" charset="0"/>
              </a:rPr>
              <a:t>Workbook Page no.133</a:t>
            </a:r>
            <a:endParaRPr lang="en-US" sz="2400" dirty="0"/>
          </a:p>
          <a:p>
            <a:endParaRPr lang="en-US" dirty="0"/>
          </a:p>
        </p:txBody>
      </p:sp>
      <p:pic>
        <p:nvPicPr>
          <p:cNvPr id="8" name="Picture 7">
            <a:extLst>
              <a:ext uri="{FF2B5EF4-FFF2-40B4-BE49-F238E27FC236}">
                <a16:creationId xmlns:a16="http://schemas.microsoft.com/office/drawing/2014/main" id="{C05C2FC3-88B9-FC4B-BA8B-C86E1706575A}"/>
              </a:ext>
            </a:extLst>
          </p:cNvPr>
          <p:cNvPicPr>
            <a:picLocks noChangeAspect="1"/>
          </p:cNvPicPr>
          <p:nvPr/>
        </p:nvPicPr>
        <p:blipFill>
          <a:blip r:embed="rId2"/>
          <a:stretch>
            <a:fillRect/>
          </a:stretch>
        </p:blipFill>
        <p:spPr>
          <a:xfrm>
            <a:off x="10264356" y="183923"/>
            <a:ext cx="1457528" cy="685896"/>
          </a:xfrm>
          <a:prstGeom prst="rect">
            <a:avLst/>
          </a:prstGeom>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41DE8035-F5CA-7424-B19E-F1F4A1013CD9}"/>
                  </a:ext>
                </a:extLst>
              </p14:cNvPr>
              <p14:cNvContentPartPr/>
              <p14:nvPr/>
            </p14:nvContentPartPr>
            <p14:xfrm>
              <a:off x="5000211" y="6552303"/>
              <a:ext cx="360" cy="360"/>
            </p14:xfrm>
          </p:contentPart>
        </mc:Choice>
        <mc:Fallback xmlns="">
          <p:pic>
            <p:nvPicPr>
              <p:cNvPr id="18" name="Ink 17">
                <a:extLst>
                  <a:ext uri="{FF2B5EF4-FFF2-40B4-BE49-F238E27FC236}">
                    <a16:creationId xmlns:a16="http://schemas.microsoft.com/office/drawing/2014/main" id="{41DE8035-F5CA-7424-B19E-F1F4A1013CD9}"/>
                  </a:ext>
                </a:extLst>
              </p:cNvPr>
              <p:cNvPicPr/>
              <p:nvPr/>
            </p:nvPicPr>
            <p:blipFill>
              <a:blip r:embed="rId23"/>
              <a:stretch>
                <a:fillRect/>
              </a:stretch>
            </p:blipFill>
            <p:spPr>
              <a:xfrm>
                <a:off x="4982571" y="6534663"/>
                <a:ext cx="36000" cy="36000"/>
              </a:xfrm>
              <a:prstGeom prst="rect">
                <a:avLst/>
              </a:prstGeom>
            </p:spPr>
          </p:pic>
        </mc:Fallback>
      </mc:AlternateContent>
      <p:pic>
        <p:nvPicPr>
          <p:cNvPr id="11" name="Picture 10">
            <a:extLst>
              <a:ext uri="{FF2B5EF4-FFF2-40B4-BE49-F238E27FC236}">
                <a16:creationId xmlns:a16="http://schemas.microsoft.com/office/drawing/2014/main" id="{06AC357B-F36D-BB97-74AC-D8F3D9898EB9}"/>
              </a:ext>
            </a:extLst>
          </p:cNvPr>
          <p:cNvPicPr>
            <a:picLocks noChangeAspect="1"/>
          </p:cNvPicPr>
          <p:nvPr/>
        </p:nvPicPr>
        <p:blipFill>
          <a:blip r:embed="rId24"/>
          <a:stretch>
            <a:fillRect/>
          </a:stretch>
        </p:blipFill>
        <p:spPr>
          <a:xfrm>
            <a:off x="2496416" y="1001717"/>
            <a:ext cx="7202394" cy="5549506"/>
          </a:xfrm>
          <a:prstGeom prst="rect">
            <a:avLst/>
          </a:prstGeom>
        </p:spPr>
      </p:pic>
    </p:spTree>
    <p:extLst>
      <p:ext uri="{BB962C8B-B14F-4D97-AF65-F5344CB8AC3E}">
        <p14:creationId xmlns:p14="http://schemas.microsoft.com/office/powerpoint/2010/main" val="15870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10EF6B-5ADC-8838-951A-C823BE7B5CC9}"/>
              </a:ext>
            </a:extLst>
          </p:cNvPr>
          <p:cNvPicPr>
            <a:picLocks noGrp="1" noChangeAspect="1"/>
          </p:cNvPicPr>
          <p:nvPr>
            <p:ph idx="1"/>
          </p:nvPr>
        </p:nvPicPr>
        <p:blipFill>
          <a:blip r:embed="rId2"/>
          <a:stretch>
            <a:fillRect/>
          </a:stretch>
        </p:blipFill>
        <p:spPr>
          <a:xfrm>
            <a:off x="4976211" y="196850"/>
            <a:ext cx="6540569" cy="4342492"/>
          </a:xfrm>
          <a:prstGeom prst="rect">
            <a:avLst/>
          </a:prstGeom>
        </p:spPr>
      </p:pic>
      <p:pic>
        <p:nvPicPr>
          <p:cNvPr id="7" name="Picture 6">
            <a:extLst>
              <a:ext uri="{FF2B5EF4-FFF2-40B4-BE49-F238E27FC236}">
                <a16:creationId xmlns:a16="http://schemas.microsoft.com/office/drawing/2014/main" id="{C08834D9-BDEF-03C4-32C5-258EBEA778C9}"/>
              </a:ext>
            </a:extLst>
          </p:cNvPr>
          <p:cNvPicPr>
            <a:picLocks noChangeAspect="1"/>
          </p:cNvPicPr>
          <p:nvPr/>
        </p:nvPicPr>
        <p:blipFill>
          <a:blip r:embed="rId3"/>
          <a:stretch>
            <a:fillRect/>
          </a:stretch>
        </p:blipFill>
        <p:spPr>
          <a:xfrm>
            <a:off x="345900" y="4448757"/>
            <a:ext cx="6887536" cy="2078142"/>
          </a:xfrm>
          <a:prstGeom prst="rect">
            <a:avLst/>
          </a:prstGeom>
        </p:spPr>
      </p:pic>
    </p:spTree>
    <p:extLst>
      <p:ext uri="{BB962C8B-B14F-4D97-AF65-F5344CB8AC3E}">
        <p14:creationId xmlns:p14="http://schemas.microsoft.com/office/powerpoint/2010/main" val="72530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1A15778-B943-D6BC-6EC5-E042B50B06B5}"/>
              </a:ext>
            </a:extLst>
          </p:cNvPr>
          <p:cNvGraphicFramePr>
            <a:graphicFrameLocks noGrp="1"/>
          </p:cNvGraphicFramePr>
          <p:nvPr>
            <p:extLst>
              <p:ext uri="{D42A27DB-BD31-4B8C-83A1-F6EECF244321}">
                <p14:modId xmlns:p14="http://schemas.microsoft.com/office/powerpoint/2010/main" val="3505033273"/>
              </p:ext>
            </p:extLst>
          </p:nvPr>
        </p:nvGraphicFramePr>
        <p:xfrm>
          <a:off x="252932" y="1191863"/>
          <a:ext cx="11806989" cy="3866379"/>
        </p:xfrm>
        <a:graphic>
          <a:graphicData uri="http://schemas.openxmlformats.org/drawingml/2006/table">
            <a:tbl>
              <a:tblPr firstRow="1" bandRow="1">
                <a:tableStyleId>{5C22544A-7EE6-4342-B048-85BDC9FD1C3A}</a:tableStyleId>
              </a:tblPr>
              <a:tblGrid>
                <a:gridCol w="3938068">
                  <a:extLst>
                    <a:ext uri="{9D8B030D-6E8A-4147-A177-3AD203B41FA5}">
                      <a16:colId xmlns:a16="http://schemas.microsoft.com/office/drawing/2014/main" val="1436204105"/>
                    </a:ext>
                  </a:extLst>
                </a:gridCol>
                <a:gridCol w="3933825">
                  <a:extLst>
                    <a:ext uri="{9D8B030D-6E8A-4147-A177-3AD203B41FA5}">
                      <a16:colId xmlns:a16="http://schemas.microsoft.com/office/drawing/2014/main" val="835317896"/>
                    </a:ext>
                  </a:extLst>
                </a:gridCol>
                <a:gridCol w="3935096">
                  <a:extLst>
                    <a:ext uri="{9D8B030D-6E8A-4147-A177-3AD203B41FA5}">
                      <a16:colId xmlns:a16="http://schemas.microsoft.com/office/drawing/2014/main" val="1932734632"/>
                    </a:ext>
                  </a:extLst>
                </a:gridCol>
              </a:tblGrid>
              <a:tr h="1715416">
                <a:tc>
                  <a:txBody>
                    <a:bodyPr/>
                    <a:lstStyle/>
                    <a:p>
                      <a:pPr algn="ctr">
                        <a:lnSpc>
                          <a:spcPct val="107000"/>
                        </a:lnSpc>
                        <a:spcAft>
                          <a:spcPts val="800"/>
                        </a:spcAft>
                        <a:buNone/>
                      </a:pPr>
                      <a:r>
                        <a:rPr lang="en-US" sz="2000" dirty="0"/>
                        <a:t>GROUP-3</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dirty="0"/>
                        <a:t>🎯 </a:t>
                      </a:r>
                      <a:r>
                        <a:rPr lang="en-US" sz="2000" b="1" dirty="0"/>
                        <a:t>Higher Order Thinking (</a:t>
                      </a:r>
                      <a:r>
                        <a:rPr lang="ur-PK" sz="2000" b="1" dirty="0"/>
                        <a:t>اعلیٰ سطح کی سوچ)</a:t>
                      </a:r>
                      <a:r>
                        <a:rPr lang="en-US" sz="2000" b="1" kern="100" dirty="0">
                          <a:effectLst/>
                          <a:latin typeface="Calibri" panose="020F0502020204030204" pitchFamily="34" charset="0"/>
                          <a:ea typeface="Calibri" panose="020F0502020204030204" pitchFamily="34" charset="0"/>
                          <a:cs typeface="Arial" panose="020B0604020202020204" pitchFamily="34" charset="0"/>
                        </a:rPr>
                        <a:t>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000" dirty="0"/>
                    </a:p>
                  </a:txBody>
                  <a:tcPr/>
                </a:tc>
                <a:tc>
                  <a:txBody>
                    <a:bodyPr/>
                    <a:lstStyle/>
                    <a:p>
                      <a:pPr algn="ctr">
                        <a:lnSpc>
                          <a:spcPct val="107000"/>
                        </a:lnSpc>
                        <a:spcAft>
                          <a:spcPts val="800"/>
                        </a:spcAft>
                        <a:buNone/>
                      </a:pPr>
                      <a:r>
                        <a:rPr lang="en-US" dirty="0"/>
                        <a:t>GROUP-2</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dirty="0"/>
                        <a:t>🎯 </a:t>
                      </a:r>
                      <a:r>
                        <a:rPr lang="en-US" b="1" dirty="0"/>
                        <a:t>Developing Understanding (</a:t>
                      </a:r>
                      <a:r>
                        <a:rPr lang="ur-PK" b="1" dirty="0"/>
                        <a:t>تفصیلی فہم)</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800" dirty="0"/>
                        <a:t>؟</a:t>
                      </a:r>
                      <a:r>
                        <a:rPr lang="en-US" sz="1800" dirty="0"/>
                        <a:t>GROUP-1</a:t>
                      </a:r>
                    </a:p>
                    <a:p>
                      <a:pPr algn="ctr">
                        <a:lnSpc>
                          <a:spcPct val="107000"/>
                        </a:lnSpc>
                        <a:spcAft>
                          <a:spcPts val="800"/>
                        </a:spcAft>
                        <a:buNone/>
                      </a:pPr>
                      <a:r>
                        <a:rPr lang="en-US" dirty="0"/>
                        <a:t>🎯 </a:t>
                      </a:r>
                      <a:r>
                        <a:rPr lang="en-US" b="1" dirty="0"/>
                        <a:t>Basic Understanding (</a:t>
                      </a:r>
                      <a:r>
                        <a:rPr lang="ur-PK" b="1" dirty="0"/>
                        <a:t>ابتدائی فہم)</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a:txBody>
                  <a:tcPr/>
                </a:tc>
                <a:extLst>
                  <a:ext uri="{0D108BD9-81ED-4DB2-BD59-A6C34878D82A}">
                    <a16:rowId xmlns:a16="http://schemas.microsoft.com/office/drawing/2014/main" val="3222770807"/>
                  </a:ext>
                </a:extLst>
              </a:tr>
              <a:tr h="215096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mn-cs"/>
                        </a:rPr>
                        <a:t>آپ کے خیال میں اردو زبان کی مقبولیت میں کمی کی بنیادی وجوہات کیا ہیں، اور اس رجحان کو بدلنے کے لیے کیا عملی اقدامات کیے جا سکتے ہیں؟</a:t>
                      </a:r>
                      <a:endParaRPr lang="en-US" sz="1800" kern="1200" dirty="0">
                        <a:solidFill>
                          <a:schemeClr val="dk1"/>
                        </a:solidFill>
                        <a:effectLst/>
                        <a:latin typeface="+mn-lt"/>
                        <a:ea typeface="+mn-ea"/>
                        <a:cs typeface="+mn-cs"/>
                      </a:endParaRPr>
                    </a:p>
                    <a:p>
                      <a:pPr algn="r" rtl="1"/>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mn-cs"/>
                        </a:rPr>
                        <a:t>آپ کے خیال میں اردو زبان کی مقبولیت میں کمی کی بنیادی وجوہات کیا ہیں، اور اس رجحان کو بدلنے کے لیے کیا عملی اقدامات کیے جا سکتے ہیں؟</a:t>
                      </a:r>
                      <a:endParaRPr lang="en-US" sz="1800" kern="1200" dirty="0">
                        <a:solidFill>
                          <a:schemeClr val="dk1"/>
                        </a:solidFill>
                        <a:effectLst/>
                        <a:latin typeface="+mn-lt"/>
                        <a:ea typeface="+mn-ea"/>
                        <a:cs typeface="+mn-cs"/>
                      </a:endParaRPr>
                    </a:p>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2000" dirty="0"/>
                        <a:t> </a:t>
                      </a:r>
                      <a:r>
                        <a:rPr lang="ar-SA" sz="1800" kern="1200" dirty="0">
                          <a:solidFill>
                            <a:schemeClr val="dk1"/>
                          </a:solidFill>
                          <a:effectLst/>
                          <a:latin typeface="+mn-lt"/>
                          <a:ea typeface="+mn-ea"/>
                          <a:cs typeface="+mn-cs"/>
                        </a:rPr>
                        <a:t>آپ کے خیال میں اردو زبان کی مقبولیت میں کمی کی بنیادی وجوہات کیا ہیں، اور اس رجحان کو بدلنے کے لیے کیا عملی اقدامات کیے جا سکتے ہیں؟</a:t>
                      </a:r>
                      <a:endParaRPr lang="en-US" sz="1800" kern="1200" dirty="0">
                        <a:solidFill>
                          <a:schemeClr val="dk1"/>
                        </a:solidFill>
                        <a:effectLst/>
                        <a:latin typeface="+mn-lt"/>
                        <a:ea typeface="+mn-ea"/>
                        <a:cs typeface="+mn-cs"/>
                      </a:endParaRPr>
                    </a:p>
                    <a:p>
                      <a:pPr algn="r" rtl="1"/>
                      <a:endParaRPr lang="ur-PK" sz="2000" dirty="0"/>
                    </a:p>
                  </a:txBody>
                  <a:tcPr/>
                </a:tc>
                <a:extLst>
                  <a:ext uri="{0D108BD9-81ED-4DB2-BD59-A6C34878D82A}">
                    <a16:rowId xmlns:a16="http://schemas.microsoft.com/office/drawing/2014/main" val="2908680831"/>
                  </a:ext>
                </a:extLst>
              </a:tr>
            </a:tbl>
          </a:graphicData>
        </a:graphic>
      </p:graphicFrame>
      <p:graphicFrame>
        <p:nvGraphicFramePr>
          <p:cNvPr id="29" name="Table 28">
            <a:extLst>
              <a:ext uri="{FF2B5EF4-FFF2-40B4-BE49-F238E27FC236}">
                <a16:creationId xmlns:a16="http://schemas.microsoft.com/office/drawing/2014/main" id="{A85CC291-C581-1E35-0490-738C6B6FBCE7}"/>
              </a:ext>
            </a:extLst>
          </p:cNvPr>
          <p:cNvGraphicFramePr>
            <a:graphicFrameLocks noGrp="1"/>
          </p:cNvGraphicFramePr>
          <p:nvPr>
            <p:extLst>
              <p:ext uri="{D42A27DB-BD31-4B8C-83A1-F6EECF244321}">
                <p14:modId xmlns:p14="http://schemas.microsoft.com/office/powerpoint/2010/main" val="622213136"/>
              </p:ext>
            </p:extLst>
          </p:nvPr>
        </p:nvGraphicFramePr>
        <p:xfrm>
          <a:off x="252932" y="5058242"/>
          <a:ext cx="11834293" cy="1737360"/>
        </p:xfrm>
        <a:graphic>
          <a:graphicData uri="http://schemas.openxmlformats.org/drawingml/2006/table">
            <a:tbl>
              <a:tblPr firstRow="1" bandRow="1">
                <a:tableStyleId>{5C22544A-7EE6-4342-B048-85BDC9FD1C3A}</a:tableStyleId>
              </a:tblPr>
              <a:tblGrid>
                <a:gridCol w="3890443">
                  <a:extLst>
                    <a:ext uri="{9D8B030D-6E8A-4147-A177-3AD203B41FA5}">
                      <a16:colId xmlns:a16="http://schemas.microsoft.com/office/drawing/2014/main" val="2815950328"/>
                    </a:ext>
                  </a:extLst>
                </a:gridCol>
                <a:gridCol w="4010025">
                  <a:extLst>
                    <a:ext uri="{9D8B030D-6E8A-4147-A177-3AD203B41FA5}">
                      <a16:colId xmlns:a16="http://schemas.microsoft.com/office/drawing/2014/main" val="518900182"/>
                    </a:ext>
                  </a:extLst>
                </a:gridCol>
                <a:gridCol w="3933825">
                  <a:extLst>
                    <a:ext uri="{9D8B030D-6E8A-4147-A177-3AD203B41FA5}">
                      <a16:colId xmlns:a16="http://schemas.microsoft.com/office/drawing/2014/main" val="3441454606"/>
                    </a:ext>
                  </a:extLst>
                </a:gridCol>
              </a:tblGrid>
              <a:tr h="1248330">
                <a:tc>
                  <a:txBody>
                    <a:bodyPr/>
                    <a:lstStyle/>
                    <a:p>
                      <a:pPr algn="r" rtl="1"/>
                      <a:r>
                        <a:rPr lang="ur-PK" b="1" dirty="0"/>
                        <a:t>کامیابی کے معیار:</a:t>
                      </a:r>
                      <a:r>
                        <a:rPr lang="en-US" sz="1800" i="1" dirty="0"/>
                        <a:t>Success Criteria</a:t>
                      </a:r>
                      <a:endParaRPr lang="ur-PK" dirty="0"/>
                    </a:p>
                    <a:p>
                      <a:pPr algn="r" rtl="1"/>
                      <a:r>
                        <a:rPr lang="ur-PK" dirty="0"/>
                        <a:t>موضوع سے متعلق  معیاری الفاظ کا درست استعمال</a:t>
                      </a:r>
                    </a:p>
                    <a:p>
                      <a:pPr algn="r" rtl="1"/>
                      <a:r>
                        <a:rPr lang="ur-PK" dirty="0"/>
                        <a:t>ذاتی رائے دلیل کے ساتھ</a:t>
                      </a:r>
                    </a:p>
                    <a:p>
                      <a:pPr algn="r" rtl="1"/>
                      <a:endParaRPr lang="en-US" dirty="0"/>
                    </a:p>
                  </a:txBody>
                  <a:tcPr>
                    <a:solidFill>
                      <a:srgbClr val="89DAFB"/>
                    </a:solidFill>
                  </a:tcPr>
                </a:tc>
                <a:tc>
                  <a:txBody>
                    <a:bodyPr/>
                    <a:lstStyle/>
                    <a:p>
                      <a:pPr algn="r" rtl="1"/>
                      <a:r>
                        <a:rPr lang="ur-PK" b="1" dirty="0"/>
                        <a:t>کامیابی کے معیار:</a:t>
                      </a:r>
                      <a:r>
                        <a:rPr lang="en-US" sz="1800" i="1" dirty="0"/>
                        <a:t>Success Criteria</a:t>
                      </a:r>
                      <a:endParaRPr lang="ur-PK" dirty="0"/>
                    </a:p>
                    <a:p>
                      <a:pPr algn="r" rtl="1"/>
                      <a:r>
                        <a:rPr lang="ur-PK" dirty="0"/>
                        <a:t>مکمل جملوں میں درست جواب</a:t>
                      </a:r>
                    </a:p>
                    <a:p>
                      <a:pPr marL="0" marR="0" lvl="0" indent="0" algn="r" defTabSz="914400" rtl="1" eaLnBrk="1" fontAlgn="auto" latinLnBrk="0" hangingPunct="1">
                        <a:lnSpc>
                          <a:spcPct val="100000"/>
                        </a:lnSpc>
                        <a:spcBef>
                          <a:spcPts val="0"/>
                        </a:spcBef>
                        <a:spcAft>
                          <a:spcPts val="0"/>
                        </a:spcAft>
                        <a:buClrTx/>
                        <a:buSzTx/>
                        <a:buFontTx/>
                        <a:buNone/>
                        <a:tabLst/>
                        <a:defRPr/>
                      </a:pPr>
                      <a:r>
                        <a:rPr lang="ur-PK" dirty="0"/>
                        <a:t>اہم معلومات شامل ہوں</a:t>
                      </a:r>
                    </a:p>
                    <a:p>
                      <a:pPr algn="r" rtl="1"/>
                      <a:endParaRPr lang="en-US" dirty="0"/>
                    </a:p>
                  </a:txBody>
                  <a:tcPr>
                    <a:solidFill>
                      <a:srgbClr val="89DAFB"/>
                    </a:solidFill>
                  </a:tcPr>
                </a:tc>
                <a:tc>
                  <a:txBody>
                    <a:bodyPr/>
                    <a:lstStyle/>
                    <a:p>
                      <a:pPr algn="r" rtl="1"/>
                      <a:r>
                        <a:rPr lang="ur-PK" b="1" dirty="0"/>
                        <a:t>کامیابی کے معیار:</a:t>
                      </a:r>
                      <a:r>
                        <a:rPr lang="en-US" sz="1800" i="1" dirty="0"/>
                        <a:t>Success Criteria</a:t>
                      </a:r>
                      <a:endParaRPr lang="ur-PK" dirty="0"/>
                    </a:p>
                    <a:p>
                      <a:pPr algn="r" rtl="1"/>
                      <a:r>
                        <a:rPr lang="ur-PK" dirty="0"/>
                        <a:t>درست الفاظ کا استعمال کریں</a:t>
                      </a:r>
                    </a:p>
                    <a:p>
                      <a:pPr marL="0" marR="0" lvl="0" indent="0" algn="r" defTabSz="914400" rtl="1" eaLnBrk="1" fontAlgn="auto" latinLnBrk="0" hangingPunct="1">
                        <a:lnSpc>
                          <a:spcPct val="100000"/>
                        </a:lnSpc>
                        <a:spcBef>
                          <a:spcPts val="0"/>
                        </a:spcBef>
                        <a:spcAft>
                          <a:spcPts val="0"/>
                        </a:spcAft>
                        <a:buClrTx/>
                        <a:buSzTx/>
                        <a:buFontTx/>
                        <a:buNone/>
                        <a:tabLst/>
                        <a:defRPr/>
                      </a:pPr>
                      <a:r>
                        <a:rPr lang="ur-PK" dirty="0"/>
                        <a:t>متعلقہ معلومات شامل ہوں</a:t>
                      </a:r>
                    </a:p>
                    <a:p>
                      <a:pPr marL="0" marR="0" lvl="0" indent="0" algn="r" defTabSz="914400" rtl="1" eaLnBrk="1" fontAlgn="auto" latinLnBrk="0" hangingPunct="1">
                        <a:lnSpc>
                          <a:spcPct val="100000"/>
                        </a:lnSpc>
                        <a:spcBef>
                          <a:spcPts val="0"/>
                        </a:spcBef>
                        <a:spcAft>
                          <a:spcPts val="0"/>
                        </a:spcAft>
                        <a:buClrTx/>
                        <a:buSzTx/>
                        <a:buFontTx/>
                        <a:buNone/>
                        <a:tabLst/>
                        <a:defRPr/>
                      </a:pPr>
                      <a:endParaRPr lang="ur-PK"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ur-PK" dirty="0"/>
                    </a:p>
                    <a:p>
                      <a:pPr algn="r" rtl="1"/>
                      <a:endParaRPr lang="en-US" dirty="0"/>
                    </a:p>
                  </a:txBody>
                  <a:tcPr>
                    <a:solidFill>
                      <a:srgbClr val="89DAFB"/>
                    </a:solidFill>
                  </a:tcPr>
                </a:tc>
                <a:extLst>
                  <a:ext uri="{0D108BD9-81ED-4DB2-BD59-A6C34878D82A}">
                    <a16:rowId xmlns:a16="http://schemas.microsoft.com/office/drawing/2014/main" val="788638746"/>
                  </a:ext>
                </a:extLst>
              </a:tr>
            </a:tbl>
          </a:graphicData>
        </a:graphic>
      </p:graphicFrame>
      <p:sp>
        <p:nvSpPr>
          <p:cNvPr id="11" name="TextBox 10">
            <a:extLst>
              <a:ext uri="{FF2B5EF4-FFF2-40B4-BE49-F238E27FC236}">
                <a16:creationId xmlns:a16="http://schemas.microsoft.com/office/drawing/2014/main" id="{0C7C9E6B-105C-1BE2-5315-E8D71AA03E6C}"/>
              </a:ext>
            </a:extLst>
          </p:cNvPr>
          <p:cNvSpPr txBox="1"/>
          <p:nvPr/>
        </p:nvSpPr>
        <p:spPr>
          <a:xfrm>
            <a:off x="3571875" y="425691"/>
            <a:ext cx="6210300" cy="766172"/>
          </a:xfrm>
          <a:prstGeom prst="rect">
            <a:avLst/>
          </a:prstGeom>
          <a:noFill/>
        </p:spPr>
        <p:txBody>
          <a:bodyPr wrap="square">
            <a:spAutoFit/>
          </a:bodyPr>
          <a:lstStyle/>
          <a:p>
            <a:pPr marL="0" marR="0" algn="ctr">
              <a:lnSpc>
                <a:spcPct val="107000"/>
              </a:lnSpc>
              <a:spcAft>
                <a:spcPts val="800"/>
              </a:spcAft>
              <a:buNone/>
            </a:pPr>
            <a:endParaRPr lang="en-US" sz="1800" dirty="0">
              <a:effectLst/>
            </a:endParaRPr>
          </a:p>
          <a:p>
            <a:pPr marL="0" marR="0">
              <a:lnSpc>
                <a:spcPct val="107000"/>
              </a:lnSpc>
              <a:spcAft>
                <a:spcPts val="800"/>
              </a:spcAft>
              <a:buNone/>
            </a:pPr>
            <a:r>
              <a:rPr lang="en-US" sz="1800" dirty="0">
                <a:effectLst/>
              </a:rPr>
              <a:t> ( AI can be used to complete the task)</a:t>
            </a:r>
            <a:r>
              <a:rPr lang="en-US" sz="1800" dirty="0">
                <a:effectLst/>
                <a:highlight>
                  <a:srgbClr val="FFFF00"/>
                </a:highlight>
              </a:rPr>
              <a:t> </a:t>
            </a:r>
          </a:p>
        </p:txBody>
      </p:sp>
      <p:pic>
        <p:nvPicPr>
          <p:cNvPr id="15" name="Picture 14">
            <a:extLst>
              <a:ext uri="{FF2B5EF4-FFF2-40B4-BE49-F238E27FC236}">
                <a16:creationId xmlns:a16="http://schemas.microsoft.com/office/drawing/2014/main" id="{FD610747-3B92-8923-3596-5F86E68FEC69}"/>
              </a:ext>
            </a:extLst>
          </p:cNvPr>
          <p:cNvPicPr>
            <a:picLocks noChangeAspect="1"/>
          </p:cNvPicPr>
          <p:nvPr/>
        </p:nvPicPr>
        <p:blipFill>
          <a:blip r:embed="rId2"/>
          <a:stretch>
            <a:fillRect/>
          </a:stretch>
        </p:blipFill>
        <p:spPr>
          <a:xfrm>
            <a:off x="5948261" y="208480"/>
            <a:ext cx="1457528" cy="685896"/>
          </a:xfrm>
          <a:prstGeom prst="rect">
            <a:avLst/>
          </a:prstGeom>
        </p:spPr>
      </p:pic>
      <p:pic>
        <p:nvPicPr>
          <p:cNvPr id="19" name="Picture 18">
            <a:extLst>
              <a:ext uri="{FF2B5EF4-FFF2-40B4-BE49-F238E27FC236}">
                <a16:creationId xmlns:a16="http://schemas.microsoft.com/office/drawing/2014/main" id="{D7EFF27F-1ECA-A89B-4B6A-C2722A728D4D}"/>
              </a:ext>
            </a:extLst>
          </p:cNvPr>
          <p:cNvPicPr>
            <a:picLocks noChangeAspect="1"/>
          </p:cNvPicPr>
          <p:nvPr/>
        </p:nvPicPr>
        <p:blipFill>
          <a:blip r:embed="rId3"/>
          <a:stretch>
            <a:fillRect/>
          </a:stretch>
        </p:blipFill>
        <p:spPr>
          <a:xfrm>
            <a:off x="8248436" y="227533"/>
            <a:ext cx="1533739" cy="647790"/>
          </a:xfrm>
          <a:prstGeom prst="rect">
            <a:avLst/>
          </a:prstGeom>
        </p:spPr>
      </p:pic>
      <p:sp>
        <p:nvSpPr>
          <p:cNvPr id="7" name="TextBox 6">
            <a:extLst>
              <a:ext uri="{FF2B5EF4-FFF2-40B4-BE49-F238E27FC236}">
                <a16:creationId xmlns:a16="http://schemas.microsoft.com/office/drawing/2014/main" id="{D2F8EE91-E368-C922-80FF-AF251560BE13}"/>
              </a:ext>
            </a:extLst>
          </p:cNvPr>
          <p:cNvSpPr txBox="1"/>
          <p:nvPr/>
        </p:nvSpPr>
        <p:spPr>
          <a:xfrm>
            <a:off x="1788891" y="4156600"/>
            <a:ext cx="8762373" cy="713722"/>
          </a:xfrm>
          <a:prstGeom prst="rect">
            <a:avLst/>
          </a:prstGeom>
          <a:noFill/>
        </p:spPr>
        <p:txBody>
          <a:bodyPr wrap="square">
            <a:spAutoFit/>
          </a:bodyPr>
          <a:lstStyle/>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 1 </a:t>
            </a:r>
            <a:r>
              <a:rPr lang="en-US" sz="1800" b="1" kern="100" dirty="0">
                <a:effectLst/>
                <a:latin typeface="Aptos" panose="020B0004020202020204" pitchFamily="34" charset="0"/>
                <a:ea typeface="Aptos" panose="020B0004020202020204" pitchFamily="34" charset="0"/>
                <a:cs typeface="Arial" panose="020B0604020202020204" pitchFamily="34" charset="0"/>
              </a:rPr>
              <a:t>What do you think are the main reasons for the decline in the popularity of the Urdu language, and what practical steps can be taken to reverse this trend?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1512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4BBA-42EB-E834-1D4B-4B38BBE1E95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97DF2AB-ED02-0715-E0D1-1C202759E4E9}"/>
              </a:ext>
            </a:extLst>
          </p:cNvPr>
          <p:cNvSpPr txBox="1">
            <a:spLocks noGrp="1"/>
          </p:cNvSpPr>
          <p:nvPr>
            <p:ph idx="1"/>
          </p:nvPr>
        </p:nvSpPr>
        <p:spPr>
          <a:xfrm>
            <a:off x="552450" y="2025650"/>
            <a:ext cx="11447463" cy="3959225"/>
          </a:xfrm>
          <a:prstGeom prst="rect">
            <a:avLst/>
          </a:prstGeom>
          <a:noFill/>
        </p:spPr>
        <p:txBody>
          <a:bodyPr wrap="square">
            <a:spAutoFit/>
          </a:bodyPr>
          <a:lstStyle/>
          <a:p>
            <a:pPr algn="r" rtl="1"/>
            <a:r>
              <a:rPr lang="ar-SA" sz="2400" dirty="0">
                <a:effectLst/>
                <a:latin typeface="Aptos" panose="020B0004020202020204" pitchFamily="34" charset="0"/>
                <a:ea typeface="Aptos" panose="020B0004020202020204" pitchFamily="34" charset="0"/>
                <a:cs typeface="Arial" panose="020B0604020202020204" pitchFamily="34" charset="0"/>
              </a:rPr>
              <a:t>اردو زبان کی مقبولیت میں کمی کی بڑی وجہ انگریزی زبان کو زیادہ اہمیت دینا ہے، کیونکہ انگریزی کو تعلیم، نوکری اور سماجی حیثیت سے جوڑا جاتا ہے۔ اس کے علاوہ والدین اپنے بچوں کو اردو کے بجائے انگریزی سکولوں میں بھیجنا ترجیح دیتے ہیں، جس سے اردو کا استعمال کم ہو جاتا ہے۔</a:t>
            </a:r>
            <a:br>
              <a:rPr lang="en-US" sz="2400" dirty="0">
                <a:effectLst/>
                <a:latin typeface="Aptos" panose="020B0004020202020204" pitchFamily="34" charset="0"/>
                <a:ea typeface="Aptos" panose="020B0004020202020204" pitchFamily="34" charset="0"/>
                <a:cs typeface="Arial" panose="020B0604020202020204" pitchFamily="34" charset="0"/>
              </a:rPr>
            </a:br>
            <a:r>
              <a:rPr lang="ar-SA" sz="2400" dirty="0">
                <a:effectLst/>
                <a:latin typeface="Aptos" panose="020B0004020202020204" pitchFamily="34" charset="0"/>
                <a:ea typeface="Aptos" panose="020B0004020202020204" pitchFamily="34" charset="0"/>
                <a:cs typeface="Arial" panose="020B0604020202020204" pitchFamily="34" charset="0"/>
              </a:rPr>
              <a:t>اس رجحان کو بدلنے کے لیے ضروری ہے کہ اردو کو تعلیمی نظام میں زیادہ اہمیت دی جائے، سرکاری سطح پر اس کی حوصلہ افزائی کی جائے، اور میڈیا، ادب اور روزمرہ زندگی میں اس کے استعمال کو فروغ دیا جائے</a:t>
            </a:r>
            <a:endParaRPr lang="en-US" sz="2400" dirty="0"/>
          </a:p>
        </p:txBody>
      </p:sp>
    </p:spTree>
    <p:extLst>
      <p:ext uri="{BB962C8B-B14F-4D97-AF65-F5344CB8AC3E}">
        <p14:creationId xmlns:p14="http://schemas.microsoft.com/office/powerpoint/2010/main" val="4089827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SlideDrawing&quot;,&quot;ActivityType&quot;:3,&quot;Width&quot;:0.0,&quot;Height&quot;:0.0,&quot;Graphics&quot;:null,&quot;ActivityBase&quot;:{&quot;$type&quot;:&quot;ClassPoint2.Core.DTO.Activities.SlideDrawingActivity, ClassPoint2.Core&quot;,&quot;isNamesHidden&quot;:false,&quot;activityId&quot;:&quot;sd20260506041425603LCPC&quot;,&quot;activityType&quot;:&quot;Slide Drawing&quot;,&quot;countdown&quot;:180,&quot;StartWithSlide&quot;:false,&quot;CanMinimize&quot;:false,&quot;CanCountDown&quot;:true},&quot;IsMappedFromCp1&quot;:false,&quot;IsQuizMode&quot;:false}"/>
</p:tagLst>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DF4368-BEBB-4A21-BBF2-48C33F46CCFE}"/>
</file>

<file path=customXml/itemProps2.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6E0DE4-00CD-42C4-8E6A-3B033F719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4481</TotalTime>
  <Words>582</Words>
  <Application>Microsoft Office PowerPoint</Application>
  <PresentationFormat>Widescreen</PresentationFormat>
  <Paragraphs>64</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Cambria</vt:lpstr>
      <vt:lpstr>Jost</vt:lpstr>
      <vt:lpstr>Nafees Nastaleeq</vt:lpstr>
      <vt:lpstr>System Font Regular</vt:lpstr>
      <vt:lpstr>Office Theme</vt:lpstr>
      <vt:lpstr>Learn Like a GEM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Maju Davis</dc:creator>
  <cp:lastModifiedBy>Naheed Alam</cp:lastModifiedBy>
  <cp:revision>84</cp:revision>
  <dcterms:created xsi:type="dcterms:W3CDTF">2025-02-20T10:54:20Z</dcterms:created>
  <dcterms:modified xsi:type="dcterms:W3CDTF">2026-06-21T00:18:48Z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