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ink/ink2.xml" ContentType="application/inkml+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71" r:id="rId6"/>
    <p:sldId id="283" r:id="rId7"/>
    <p:sldId id="258" r:id="rId8"/>
    <p:sldId id="301" r:id="rId9"/>
    <p:sldId id="303" r:id="rId10"/>
    <p:sldId id="311" r:id="rId11"/>
    <p:sldId id="307" r:id="rId12"/>
    <p:sldId id="306" r:id="rId13"/>
    <p:sldId id="310" r:id="rId14"/>
    <p:sldId id="299" r:id="rId15"/>
    <p:sldId id="300" r:id="rId16"/>
    <p:sldId id="290" r:id="rId17"/>
    <p:sldId id="313" r:id="rId18"/>
    <p:sldId id="294" r:id="rId19"/>
    <p:sldId id="295" r:id="rId20"/>
    <p:sldId id="262" r:id="rId21"/>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CF4B8-7151-B14F-5EDB-C69B694CFA44}" name="Shaika Shahid" initials="SS" userId="S::shaika.s_tws@gemsedu.com::92fc9df0-0b26-4a6d-bfdd-c7878a5aef5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061"/>
    <a:srgbClr val="0E4D79"/>
    <a:srgbClr val="EDEDEC"/>
    <a:srgbClr val="BBE3F2"/>
    <a:srgbClr val="0FA3DD"/>
    <a:srgbClr val="BAF08D"/>
    <a:srgbClr val="085F61"/>
    <a:srgbClr val="6A1348"/>
    <a:srgbClr val="0C1B3E"/>
    <a:srgbClr val="A07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AC3A6-DE27-4842-9CA6-D3B76B1770A1}" v="8" dt="2026-04-28T19:15:41.482"/>
    <p1510:client id="{B94C7837-A6AE-40F8-AE70-CDCE4AF09200}" v="7" dt="2026-04-29T15:46:41.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0" d="100"/>
          <a:sy n="60" d="100"/>
        </p:scale>
        <p:origin x="816" y="4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2T09:31:11.342"/>
    </inkml:context>
    <inkml:brush xml:id="br0">
      <inkml:brushProperty name="width" value="0.05292" units="cm"/>
      <inkml:brushProperty name="height" value="0.05292" units="cm"/>
      <inkml:brushProperty name="color" value="#FFD600"/>
    </inkml:brush>
  </inkml:definitions>
  <inkml:trace contextRef="#ctx0" brushRef="#br0">26 26</inkml:trace>
  <inkml:trace contextRef="#ctx0" brushRef="#br0" timeOffset="1">6183 1667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4-12T09:31:11.641"/>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1C1B1F"/>
    </inkml:brush>
  </inkml:definitions>
  <inkml:trace contextRef="#ctx0" brushRef="#br0">5472 26</inkml:trace>
  <inkml:trace contextRef="#ctx0" brushRef="#br0" timeOffset="1">8141 1108</inkml:trace>
  <inkml:trace contextRef="#ctx0" brushRef="#br1" timeOffset="2">26 3307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30/04/2026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EB584-D78F-A85A-74A0-BD6DA9D14B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172A2-D17A-BC7D-EFB2-420F65203A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B7EC67-4D3D-12F2-32D0-8E539F9CB38F}"/>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Prepare relevant tasks </a:t>
            </a:r>
            <a:r>
              <a:rPr lang="en-US" sz="1200" kern="120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a:solidFill>
                  <a:schemeClr val="tx1"/>
                </a:solidFill>
                <a:effectLst/>
                <a:latin typeface="+mn-lt"/>
                <a:ea typeface="+mn-ea"/>
                <a:cs typeface="+mn-cs"/>
              </a:rPr>
              <a:t>Display clearly </a:t>
            </a:r>
            <a:r>
              <a:rPr lang="en-US" sz="1200" kern="120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a:solidFill>
                  <a:schemeClr val="tx1"/>
                </a:solidFill>
                <a:effectLst/>
                <a:latin typeface="+mn-lt"/>
                <a:ea typeface="+mn-ea"/>
                <a:cs typeface="+mn-cs"/>
              </a:rPr>
              <a:t>Establish a routine </a:t>
            </a:r>
            <a:r>
              <a:rPr lang="en-US" sz="1200" kern="120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a:solidFill>
                  <a:schemeClr val="tx1"/>
                </a:solidFill>
                <a:effectLst/>
                <a:latin typeface="+mn-lt"/>
                <a:ea typeface="+mn-ea"/>
                <a:cs typeface="+mn-cs"/>
              </a:rPr>
              <a:t>Monitor and guide </a:t>
            </a:r>
            <a:r>
              <a:rPr lang="en-US" sz="1200" kern="120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a:solidFill>
                  <a:schemeClr val="tx1"/>
                </a:solidFill>
                <a:effectLst/>
                <a:latin typeface="+mn-lt"/>
                <a:ea typeface="+mn-ea"/>
                <a:cs typeface="+mn-cs"/>
              </a:rPr>
              <a:t>Review quickly </a:t>
            </a:r>
            <a:r>
              <a:rPr lang="en-US" sz="1200" kern="120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a:p>
        </p:txBody>
      </p:sp>
      <p:sp>
        <p:nvSpPr>
          <p:cNvPr id="4" name="Slide Number Placeholder 3">
            <a:extLst>
              <a:ext uri="{FF2B5EF4-FFF2-40B4-BE49-F238E27FC236}">
                <a16:creationId xmlns:a16="http://schemas.microsoft.com/office/drawing/2014/main" id="{A822C341-5D53-5373-7F1E-E542ED4E33C9}"/>
              </a:ext>
            </a:extLst>
          </p:cNvPr>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390672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2DD4F-2F01-9299-1424-2C2F1F619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67C61-9804-8328-765E-2512192541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A3D6F2-4B33-C851-6A1D-1C3EE6A55325}"/>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a:solidFill>
                  <a:schemeClr val="tx1"/>
                </a:solidFill>
                <a:effectLst/>
                <a:latin typeface="+mn-lt"/>
                <a:ea typeface="+mn-ea"/>
                <a:cs typeface="+mn-cs"/>
              </a:rPr>
              <a:t>Facilitate independent practice (You Do) </a:t>
            </a:r>
            <a:r>
              <a:rPr lang="en-US" sz="1200" kern="120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A0D4CBBE-2AD6-58FD-8720-E40DD8791C82}"/>
              </a:ext>
            </a:extLst>
          </p:cNvPr>
          <p:cNvSpPr>
            <a:spLocks noGrp="1"/>
          </p:cNvSpPr>
          <p:nvPr>
            <p:ph type="sldNum" sz="quarter" idx="5"/>
          </p:nvPr>
        </p:nvSpPr>
        <p:spPr/>
        <p:txBody>
          <a:bodyPr/>
          <a:lstStyle/>
          <a:p>
            <a:fld id="{204210EA-3EC3-8144-AC07-0897D5399595}" type="slidenum">
              <a:rPr lang="en-AE" smtClean="0"/>
              <a:t>12</a:t>
            </a:fld>
            <a:endParaRPr lang="en-AE"/>
          </a:p>
        </p:txBody>
      </p:sp>
    </p:spTree>
    <p:extLst>
      <p:ext uri="{BB962C8B-B14F-4D97-AF65-F5344CB8AC3E}">
        <p14:creationId xmlns:p14="http://schemas.microsoft.com/office/powerpoint/2010/main" val="2862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3FA8-B18D-A737-179E-76B76943B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EF0F4-975C-4C50-5206-4C5A70895A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A8BA7C3-C3F3-CFDE-B2EF-8F6A3505F49C}"/>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Set clear expectations </a:t>
            </a:r>
            <a:r>
              <a:rPr lang="en-US" sz="1200" kern="120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a:solidFill>
                  <a:schemeClr val="tx1"/>
                </a:solidFill>
                <a:effectLst/>
                <a:latin typeface="+mn-lt"/>
                <a:ea typeface="+mn-ea"/>
                <a:cs typeface="+mn-cs"/>
              </a:rPr>
              <a:t>Circulate strategically </a:t>
            </a:r>
            <a:r>
              <a:rPr lang="en-US" sz="1200" kern="120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a:solidFill>
                  <a:schemeClr val="tx1"/>
                </a:solidFill>
                <a:effectLst/>
                <a:latin typeface="+mn-lt"/>
                <a:ea typeface="+mn-ea"/>
                <a:cs typeface="+mn-cs"/>
              </a:rPr>
              <a:t>Offer praise and actionable feedback </a:t>
            </a:r>
            <a:r>
              <a:rPr lang="en-US" sz="1200" kern="120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err="1">
                <a:solidFill>
                  <a:schemeClr val="tx1"/>
                </a:solidFill>
                <a:effectLst/>
                <a:latin typeface="+mn-lt"/>
                <a:ea typeface="+mn-ea"/>
                <a:cs typeface="+mn-cs"/>
              </a:rPr>
              <a:t>colour</a:t>
            </a:r>
            <a:r>
              <a:rPr lang="en-US" sz="1200" kern="1200">
                <a:solidFill>
                  <a:schemeClr val="tx1"/>
                </a:solidFill>
                <a:effectLst/>
                <a:latin typeface="+mn-lt"/>
                <a:ea typeface="+mn-ea"/>
                <a:cs typeface="+mn-cs"/>
              </a:rPr>
              <a:t>) </a:t>
            </a:r>
          </a:p>
          <a:p>
            <a:pPr marL="228600" indent="-228600">
              <a:buFont typeface="+mj-lt"/>
              <a:buAutoNum type="arabicPeriod"/>
            </a:pPr>
            <a:r>
              <a:rPr lang="en-US" sz="1200" b="1" kern="1200">
                <a:solidFill>
                  <a:schemeClr val="tx1"/>
                </a:solidFill>
                <a:effectLst/>
                <a:latin typeface="+mn-lt"/>
                <a:ea typeface="+mn-ea"/>
                <a:cs typeface="+mn-cs"/>
              </a:rPr>
              <a:t>Follow up </a:t>
            </a:r>
            <a:r>
              <a:rPr lang="en-US" sz="1200" kern="120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DD5ED6BB-B5CC-9FD2-AEAF-3FA14E0927EF}"/>
              </a:ext>
            </a:extLst>
          </p:cNvPr>
          <p:cNvSpPr>
            <a:spLocks noGrp="1"/>
          </p:cNvSpPr>
          <p:nvPr>
            <p:ph type="sldNum" sz="quarter" idx="5"/>
          </p:nvPr>
        </p:nvSpPr>
        <p:spPr/>
        <p:txBody>
          <a:bodyPr/>
          <a:lstStyle/>
          <a:p>
            <a:fld id="{204210EA-3EC3-8144-AC07-0897D5399595}" type="slidenum">
              <a:rPr lang="en-AE" smtClean="0"/>
              <a:t>13</a:t>
            </a:fld>
            <a:endParaRPr lang="en-AE"/>
          </a:p>
        </p:txBody>
      </p:sp>
    </p:spTree>
    <p:extLst>
      <p:ext uri="{BB962C8B-B14F-4D97-AF65-F5344CB8AC3E}">
        <p14:creationId xmlns:p14="http://schemas.microsoft.com/office/powerpoint/2010/main" val="345584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08F77-3F2C-E0EE-F52B-AE345E827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DD51C-E8D3-24A6-E188-E42179E232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AB69A3A-5D4A-C0FB-C7AE-8642783C857E}"/>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a:solidFill>
                  <a:schemeClr val="tx1"/>
                </a:solidFill>
                <a:effectLst/>
                <a:latin typeface="+mn-lt"/>
                <a:ea typeface="+mn-ea"/>
                <a:cs typeface="+mn-cs"/>
              </a:rPr>
              <a:t>Facilitate independent practice (You Do) </a:t>
            </a:r>
            <a:r>
              <a:rPr lang="en-US" sz="1200" kern="120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F5896C1D-8221-CCCE-C16F-F55D79F80EEA}"/>
              </a:ext>
            </a:extLst>
          </p:cNvPr>
          <p:cNvSpPr>
            <a:spLocks noGrp="1"/>
          </p:cNvSpPr>
          <p:nvPr>
            <p:ph type="sldNum" sz="quarter" idx="5"/>
          </p:nvPr>
        </p:nvSpPr>
        <p:spPr/>
        <p:txBody>
          <a:bodyPr/>
          <a:lstStyle/>
          <a:p>
            <a:fld id="{204210EA-3EC3-8144-AC07-0897D5399595}" type="slidenum">
              <a:rPr lang="en-AE" smtClean="0"/>
              <a:t>14</a:t>
            </a:fld>
            <a:endParaRPr lang="en-AE"/>
          </a:p>
        </p:txBody>
      </p:sp>
    </p:spTree>
    <p:extLst>
      <p:ext uri="{BB962C8B-B14F-4D97-AF65-F5344CB8AC3E}">
        <p14:creationId xmlns:p14="http://schemas.microsoft.com/office/powerpoint/2010/main" val="3270415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CEA03-B428-3464-5018-F6F8A0E229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FD6F5-F0E3-0696-AD1E-ECD32E83F2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54FAA2-70B2-1825-04D0-79431474F8FD}"/>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a:solidFill>
                  <a:schemeClr val="tx1"/>
                </a:solidFill>
                <a:effectLst/>
                <a:latin typeface="+mn-lt"/>
                <a:ea typeface="+mn-ea"/>
                <a:cs typeface="+mn-cs"/>
              </a:rPr>
              <a:t>Facilitate independent practice (You Do) </a:t>
            </a:r>
            <a:r>
              <a:rPr lang="en-US" sz="1200" kern="120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F7ADB248-1E27-C9AC-1AAC-27078BE7B041}"/>
              </a:ext>
            </a:extLst>
          </p:cNvPr>
          <p:cNvSpPr>
            <a:spLocks noGrp="1"/>
          </p:cNvSpPr>
          <p:nvPr>
            <p:ph type="sldNum" sz="quarter" idx="5"/>
          </p:nvPr>
        </p:nvSpPr>
        <p:spPr/>
        <p:txBody>
          <a:bodyPr/>
          <a:lstStyle/>
          <a:p>
            <a:fld id="{204210EA-3EC3-8144-AC07-0897D5399595}" type="slidenum">
              <a:rPr lang="en-AE" smtClean="0"/>
              <a:t>15</a:t>
            </a:fld>
            <a:endParaRPr lang="en-AE"/>
          </a:p>
        </p:txBody>
      </p:sp>
    </p:spTree>
    <p:extLst>
      <p:ext uri="{BB962C8B-B14F-4D97-AF65-F5344CB8AC3E}">
        <p14:creationId xmlns:p14="http://schemas.microsoft.com/office/powerpoint/2010/main" val="2873451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ED3FC-20E9-BF6D-AB03-8271FA5E6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7F5613-F881-F136-6E4E-D48B68EF9A1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6F8128-725A-D42E-3A18-3F69346AD4F5}"/>
              </a:ext>
            </a:extLst>
          </p:cNvPr>
          <p:cNvSpPr>
            <a:spLocks noGrp="1"/>
          </p:cNvSpPr>
          <p:nvPr>
            <p:ph type="body" idx="1"/>
          </p:nvPr>
        </p:nvSpPr>
        <p:spPr/>
        <p:txBody>
          <a:bodyPr/>
          <a:lstStyle/>
          <a:p>
            <a:r>
              <a:rPr lang="en-US" sz="1200" kern="1200">
                <a:solidFill>
                  <a:schemeClr val="tx1"/>
                </a:solidFill>
                <a:effectLst/>
                <a:latin typeface="+mn-lt"/>
                <a:ea typeface="+mn-ea"/>
                <a:cs typeface="+mn-cs"/>
              </a:rPr>
              <a:t>1. </a:t>
            </a:r>
            <a:r>
              <a:rPr lang="en-US" sz="1200" b="1" kern="1200">
                <a:solidFill>
                  <a:schemeClr val="tx1"/>
                </a:solidFill>
                <a:effectLst/>
                <a:latin typeface="+mn-lt"/>
                <a:ea typeface="+mn-ea"/>
                <a:cs typeface="+mn-cs"/>
              </a:rPr>
              <a:t>Create targeted ques</a:t>
            </a:r>
            <a:r>
              <a:rPr lang="en-US" sz="1200" kern="1200">
                <a:solidFill>
                  <a:schemeClr val="tx1"/>
                </a:solidFill>
                <a:effectLst/>
                <a:latin typeface="+mn-lt"/>
                <a:ea typeface="+mn-ea"/>
                <a:cs typeface="+mn-cs"/>
              </a:rPr>
              <a:t>tions – Design no more than 1-3 brief and focused questions/prompts that assess the lesson’s core knowledge or skills </a:t>
            </a:r>
          </a:p>
          <a:p>
            <a:r>
              <a:rPr lang="en-US" sz="1200" kern="1200">
                <a:solidFill>
                  <a:schemeClr val="tx1"/>
                </a:solidFill>
                <a:effectLst/>
                <a:latin typeface="+mn-lt"/>
                <a:ea typeface="+mn-ea"/>
                <a:cs typeface="+mn-cs"/>
              </a:rPr>
              <a:t>2. </a:t>
            </a:r>
            <a:r>
              <a:rPr lang="en-US" sz="1200" b="1" kern="1200">
                <a:solidFill>
                  <a:schemeClr val="tx1"/>
                </a:solidFill>
                <a:effectLst/>
                <a:latin typeface="+mn-lt"/>
                <a:ea typeface="+mn-ea"/>
                <a:cs typeface="+mn-cs"/>
              </a:rPr>
              <a:t>Distribute at the end </a:t>
            </a:r>
            <a:r>
              <a:rPr lang="en-US" sz="1200" kern="1200">
                <a:solidFill>
                  <a:schemeClr val="tx1"/>
                </a:solidFill>
                <a:effectLst/>
                <a:latin typeface="+mn-lt"/>
                <a:ea typeface="+mn-ea"/>
                <a:cs typeface="+mn-cs"/>
              </a:rPr>
              <a:t>– Share the exit tickets at the end of the lesson, ensuring everyone completes them </a:t>
            </a:r>
          </a:p>
          <a:p>
            <a:r>
              <a:rPr lang="en-US" sz="1200" kern="1200">
                <a:solidFill>
                  <a:schemeClr val="tx1"/>
                </a:solidFill>
                <a:effectLst/>
                <a:latin typeface="+mn-lt"/>
                <a:ea typeface="+mn-ea"/>
                <a:cs typeface="+mn-cs"/>
              </a:rPr>
              <a:t>3</a:t>
            </a:r>
            <a:r>
              <a:rPr lang="en-US" sz="1200" b="1" kern="1200">
                <a:solidFill>
                  <a:schemeClr val="tx1"/>
                </a:solidFill>
                <a:effectLst/>
                <a:latin typeface="+mn-lt"/>
                <a:ea typeface="+mn-ea"/>
                <a:cs typeface="+mn-cs"/>
              </a:rPr>
              <a:t>. Collect and review </a:t>
            </a:r>
            <a:r>
              <a:rPr lang="en-US" sz="1200" kern="1200">
                <a:solidFill>
                  <a:schemeClr val="tx1"/>
                </a:solidFill>
                <a:effectLst/>
                <a:latin typeface="+mn-lt"/>
                <a:ea typeface="+mn-ea"/>
                <a:cs typeface="+mn-cs"/>
              </a:rPr>
              <a:t>– Gather responses and quickly </a:t>
            </a:r>
            <a:r>
              <a:rPr lang="en-US" sz="1200" kern="1200" err="1">
                <a:solidFill>
                  <a:schemeClr val="tx1"/>
                </a:solidFill>
                <a:effectLst/>
                <a:latin typeface="+mn-lt"/>
                <a:ea typeface="+mn-ea"/>
                <a:cs typeface="+mn-cs"/>
              </a:rPr>
              <a:t>analyse</a:t>
            </a:r>
            <a:r>
              <a:rPr lang="en-US" sz="1200" kern="1200">
                <a:solidFill>
                  <a:schemeClr val="tx1"/>
                </a:solidFill>
                <a:effectLst/>
                <a:latin typeface="+mn-lt"/>
                <a:ea typeface="+mn-ea"/>
                <a:cs typeface="+mn-cs"/>
              </a:rPr>
              <a:t> responses to gauge overall understanding and individual student needs </a:t>
            </a:r>
          </a:p>
          <a:p>
            <a:r>
              <a:rPr lang="en-US" sz="1200" kern="1200">
                <a:solidFill>
                  <a:schemeClr val="tx1"/>
                </a:solidFill>
                <a:effectLst/>
                <a:latin typeface="+mn-lt"/>
                <a:ea typeface="+mn-ea"/>
                <a:cs typeface="+mn-cs"/>
              </a:rPr>
              <a:t>4. </a:t>
            </a:r>
            <a:r>
              <a:rPr lang="en-US" sz="1200" b="1" kern="1200">
                <a:solidFill>
                  <a:schemeClr val="tx1"/>
                </a:solidFill>
                <a:effectLst/>
                <a:latin typeface="+mn-lt"/>
                <a:ea typeface="+mn-ea"/>
                <a:cs typeface="+mn-cs"/>
              </a:rPr>
              <a:t>Provide feedback </a:t>
            </a:r>
            <a:r>
              <a:rPr lang="en-US" sz="1200" kern="1200">
                <a:solidFill>
                  <a:schemeClr val="tx1"/>
                </a:solidFill>
                <a:effectLst/>
                <a:latin typeface="+mn-lt"/>
                <a:ea typeface="+mn-ea"/>
                <a:cs typeface="+mn-cs"/>
              </a:rPr>
              <a:t>– Use the exit ticket data to give immediate feedback </a:t>
            </a:r>
          </a:p>
          <a:p>
            <a:r>
              <a:rPr lang="en-US" sz="1200" kern="1200">
                <a:solidFill>
                  <a:schemeClr val="tx1"/>
                </a:solidFill>
                <a:effectLst/>
                <a:latin typeface="+mn-lt"/>
                <a:ea typeface="+mn-ea"/>
                <a:cs typeface="+mn-cs"/>
              </a:rPr>
              <a:t>5. </a:t>
            </a:r>
            <a:r>
              <a:rPr lang="en-US" sz="1200" b="1" kern="1200">
                <a:solidFill>
                  <a:schemeClr val="tx1"/>
                </a:solidFill>
                <a:effectLst/>
                <a:latin typeface="+mn-lt"/>
                <a:ea typeface="+mn-ea"/>
                <a:cs typeface="+mn-cs"/>
              </a:rPr>
              <a:t>Plan next steps </a:t>
            </a:r>
            <a:r>
              <a:rPr lang="en-US" sz="1200" kern="1200">
                <a:solidFill>
                  <a:schemeClr val="tx1"/>
                </a:solidFill>
                <a:effectLst/>
                <a:latin typeface="+mn-lt"/>
                <a:ea typeface="+mn-ea"/>
                <a:cs typeface="+mn-cs"/>
              </a:rPr>
              <a:t>– Adapt future lessons based on patterns or misconceptions identified through the exit tickets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211CDEDD-D354-23E1-81CC-63CE2806D519}"/>
              </a:ext>
            </a:extLst>
          </p:cNvPr>
          <p:cNvSpPr>
            <a:spLocks noGrp="1"/>
          </p:cNvSpPr>
          <p:nvPr>
            <p:ph type="sldNum" sz="quarter" idx="5"/>
          </p:nvPr>
        </p:nvSpPr>
        <p:spPr/>
        <p:txBody>
          <a:bodyPr/>
          <a:lstStyle/>
          <a:p>
            <a:fld id="{204210EA-3EC3-8144-AC07-0897D5399595}" type="slidenum">
              <a:rPr lang="en-AE" smtClean="0"/>
              <a:t>16</a:t>
            </a:fld>
            <a:endParaRPr lang="en-AE"/>
          </a:p>
        </p:txBody>
      </p:sp>
    </p:spTree>
    <p:extLst>
      <p:ext uri="{BB962C8B-B14F-4D97-AF65-F5344CB8AC3E}">
        <p14:creationId xmlns:p14="http://schemas.microsoft.com/office/powerpoint/2010/main" val="24725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0D716-9D6F-E069-CBDE-442414739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306C4-AD6A-4878-CE4E-A2B1BE5B04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BD2BEDE-8471-F358-5920-EF8D9441D4B8}"/>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Prepare relevant tasks </a:t>
            </a:r>
            <a:r>
              <a:rPr lang="en-US" sz="1200" kern="120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a:solidFill>
                  <a:schemeClr val="tx1"/>
                </a:solidFill>
                <a:effectLst/>
                <a:latin typeface="+mn-lt"/>
                <a:ea typeface="+mn-ea"/>
                <a:cs typeface="+mn-cs"/>
              </a:rPr>
              <a:t>Display clearly </a:t>
            </a:r>
            <a:r>
              <a:rPr lang="en-US" sz="1200" kern="120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a:solidFill>
                  <a:schemeClr val="tx1"/>
                </a:solidFill>
                <a:effectLst/>
                <a:latin typeface="+mn-lt"/>
                <a:ea typeface="+mn-ea"/>
                <a:cs typeface="+mn-cs"/>
              </a:rPr>
              <a:t>Establish a routine </a:t>
            </a:r>
            <a:r>
              <a:rPr lang="en-US" sz="1200" kern="120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a:solidFill>
                  <a:schemeClr val="tx1"/>
                </a:solidFill>
                <a:effectLst/>
                <a:latin typeface="+mn-lt"/>
                <a:ea typeface="+mn-ea"/>
                <a:cs typeface="+mn-cs"/>
              </a:rPr>
              <a:t>Monitor and guide </a:t>
            </a:r>
            <a:r>
              <a:rPr lang="en-US" sz="1200" kern="120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a:solidFill>
                  <a:schemeClr val="tx1"/>
                </a:solidFill>
                <a:effectLst/>
                <a:latin typeface="+mn-lt"/>
                <a:ea typeface="+mn-ea"/>
                <a:cs typeface="+mn-cs"/>
              </a:rPr>
              <a:t>Review quickly </a:t>
            </a:r>
            <a:r>
              <a:rPr lang="en-US" sz="1200" kern="120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a:p>
        </p:txBody>
      </p:sp>
      <p:sp>
        <p:nvSpPr>
          <p:cNvPr id="4" name="Slide Number Placeholder 3">
            <a:extLst>
              <a:ext uri="{FF2B5EF4-FFF2-40B4-BE49-F238E27FC236}">
                <a16:creationId xmlns:a16="http://schemas.microsoft.com/office/drawing/2014/main" id="{8D633901-9549-DC63-B277-C610FAFDE52A}"/>
              </a:ext>
            </a:extLst>
          </p:cNvPr>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1047229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mj-lt"/>
              <a:buNone/>
            </a:pPr>
            <a:r>
              <a:rPr lang="en-US" sz="1200" b="1" kern="1200">
                <a:solidFill>
                  <a:schemeClr val="tx1"/>
                </a:solidFill>
                <a:effectLst/>
                <a:latin typeface="+mn-lt"/>
                <a:ea typeface="+mn-ea"/>
                <a:cs typeface="+mn-cs"/>
              </a:rPr>
              <a:t>Learning Outcomes</a:t>
            </a:r>
          </a:p>
          <a:p>
            <a:pPr marL="228600" indent="-228600">
              <a:buFont typeface="+mj-lt"/>
              <a:buAutoNum type="arabicPeriod"/>
            </a:pPr>
            <a:r>
              <a:rPr lang="en-US" sz="1200" b="1" kern="1200">
                <a:solidFill>
                  <a:schemeClr val="tx1"/>
                </a:solidFill>
                <a:effectLst/>
                <a:latin typeface="+mn-lt"/>
                <a:ea typeface="+mn-ea"/>
                <a:cs typeface="+mn-cs"/>
              </a:rPr>
              <a:t>Identify the desired skill </a:t>
            </a:r>
            <a:r>
              <a:rPr lang="en-US" sz="1200" kern="120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a:solidFill>
                  <a:schemeClr val="tx1"/>
                </a:solidFill>
                <a:effectLst/>
                <a:latin typeface="+mn-lt"/>
                <a:ea typeface="+mn-ea"/>
                <a:cs typeface="+mn-cs"/>
              </a:rPr>
              <a:t>Align with knowledge components </a:t>
            </a:r>
            <a:r>
              <a:rPr lang="en-US" sz="1200" kern="120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a:solidFill>
                  <a:schemeClr val="tx1"/>
                </a:solidFill>
                <a:effectLst/>
                <a:latin typeface="+mn-lt"/>
                <a:ea typeface="+mn-ea"/>
                <a:cs typeface="+mn-cs"/>
              </a:rPr>
              <a:t>Communicate the outcome </a:t>
            </a:r>
            <a:r>
              <a:rPr lang="en-US" sz="1200" kern="120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a:solidFill>
                <a:schemeClr val="tx1"/>
              </a:solidFill>
              <a:effectLst/>
              <a:latin typeface="+mn-lt"/>
              <a:ea typeface="+mn-ea"/>
              <a:cs typeface="+mn-cs"/>
            </a:endParaRPr>
          </a:p>
          <a:p>
            <a:pPr marL="0" indent="0">
              <a:buFont typeface="+mj-lt"/>
              <a:buNone/>
            </a:pPr>
            <a:r>
              <a:rPr lang="en-US" sz="1200" b="1" kern="1200">
                <a:solidFill>
                  <a:schemeClr val="tx1"/>
                </a:solidFill>
                <a:effectLst/>
                <a:latin typeface="+mn-lt"/>
                <a:ea typeface="+mn-ea"/>
                <a:cs typeface="+mn-cs"/>
              </a:rPr>
              <a:t>To Know</a:t>
            </a:r>
          </a:p>
          <a:p>
            <a:pPr marL="228600" indent="-228600">
              <a:buFont typeface="+mj-lt"/>
              <a:buAutoNum type="arabicPeriod"/>
            </a:pPr>
            <a:r>
              <a:rPr lang="en-US" sz="1200" b="1" kern="1200">
                <a:solidFill>
                  <a:schemeClr val="tx1"/>
                </a:solidFill>
                <a:effectLst/>
                <a:latin typeface="+mn-lt"/>
                <a:ea typeface="+mn-ea"/>
                <a:cs typeface="+mn-cs"/>
              </a:rPr>
              <a:t>Create a clear list </a:t>
            </a:r>
            <a:r>
              <a:rPr lang="en-US" sz="1200" kern="120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a:solidFill>
                  <a:schemeClr val="tx1"/>
                </a:solidFill>
                <a:effectLst/>
                <a:latin typeface="+mn-lt"/>
                <a:ea typeface="+mn-ea"/>
                <a:cs typeface="+mn-cs"/>
              </a:rPr>
              <a:t>Introduce the components </a:t>
            </a:r>
            <a:r>
              <a:rPr lang="en-US" sz="1200" kern="120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a:solidFill>
                  <a:schemeClr val="tx1"/>
                </a:solidFill>
                <a:effectLst/>
                <a:latin typeface="+mn-lt"/>
                <a:ea typeface="+mn-ea"/>
                <a:cs typeface="+mn-cs"/>
              </a:rPr>
              <a:t>Integrate into instruction </a:t>
            </a:r>
            <a:r>
              <a:rPr lang="en-US" sz="1200" kern="120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4</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CB2E5-06D9-9101-FA8B-4386720E9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4BBA6C-DE75-0607-4C82-56AE8D1D43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466257-853B-3AD2-96EA-50109C7D264A}"/>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Model the task (I Do)</a:t>
            </a:r>
            <a:r>
              <a:rPr lang="en-US" sz="1200" kern="120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C7C54426-73B8-CA20-6EBF-ADAEFB7EA98F}"/>
              </a:ext>
            </a:extLst>
          </p:cNvPr>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87290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6648E-D006-1808-9F62-1079DE766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A8663-DA79-ECB9-8F60-09F5436F24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55CF62C-5A2E-4EE6-EFC3-9C56BC77DA3A}"/>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Model the task (I Do)</a:t>
            </a:r>
            <a:r>
              <a:rPr lang="en-US" sz="1200" kern="120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DA6D7E0C-F8C2-2482-B248-A5133A8ABD26}"/>
              </a:ext>
            </a:extLst>
          </p:cNvPr>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238914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7759C-B3C2-5FEA-A3DF-746CF3C3B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05FCA5-A71D-A6EA-0114-95D57C34D6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D83EC5-5845-4515-FAE9-F08D1556DB3B}"/>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Model the task (I Do)</a:t>
            </a:r>
            <a:r>
              <a:rPr lang="en-US" sz="1200" kern="120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65384304-ECC3-BFFA-8549-6EFF2F7C59D4}"/>
              </a:ext>
            </a:extLst>
          </p:cNvPr>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58777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2A916-F83E-27A1-AE0F-F2FE7F9F2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9523E-EE38-8D41-F01E-5B4E435308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5983A6E-9943-7211-6F0E-CF36B07DB7F8}"/>
              </a:ext>
            </a:extLst>
          </p:cNvPr>
          <p:cNvSpPr>
            <a:spLocks noGrp="1"/>
          </p:cNvSpPr>
          <p:nvPr>
            <p:ph type="body" idx="1"/>
          </p:nvPr>
        </p:nvSpPr>
        <p:spPr/>
        <p:txBody>
          <a:bodyPr/>
          <a:lstStyle/>
          <a:p>
            <a:pPr marL="228600" indent="-228600">
              <a:buFont typeface="+mj-lt"/>
              <a:buAutoNum type="arabicPeriod"/>
            </a:pPr>
            <a:r>
              <a:rPr lang="en-US" sz="1200" b="1" kern="1200">
                <a:solidFill>
                  <a:schemeClr val="tx1"/>
                </a:solidFill>
                <a:effectLst/>
                <a:latin typeface="+mn-lt"/>
                <a:ea typeface="+mn-ea"/>
                <a:cs typeface="+mn-cs"/>
              </a:rPr>
              <a:t>Engage in guided practice (We Do) </a:t>
            </a:r>
            <a:r>
              <a:rPr lang="en-US" sz="1200" kern="120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a:extLst>
              <a:ext uri="{FF2B5EF4-FFF2-40B4-BE49-F238E27FC236}">
                <a16:creationId xmlns:a16="http://schemas.microsoft.com/office/drawing/2014/main" id="{BA9A8EFD-9509-7B58-1A66-FF78112DDFDF}"/>
              </a:ext>
            </a:extLst>
          </p:cNvPr>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411697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5580F-0A62-27B7-F33A-D82955957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8C82C-B550-8F2D-E08F-C9D1CC6B41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45268F-C18F-D725-7794-8C814952D9AF}"/>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a:solidFill>
                  <a:schemeClr val="tx1"/>
                </a:solidFill>
                <a:effectLst/>
                <a:latin typeface="+mn-lt"/>
                <a:ea typeface="+mn-ea"/>
                <a:cs typeface="+mn-cs"/>
              </a:rPr>
              <a:t>Facilitate independent practice (You Do) </a:t>
            </a:r>
            <a:r>
              <a:rPr lang="en-US" sz="1200" kern="120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412D0E4E-DAAB-ECAC-7306-52EFBB019F40}"/>
              </a:ext>
            </a:extLst>
          </p:cNvPr>
          <p:cNvSpPr>
            <a:spLocks noGrp="1"/>
          </p:cNvSpPr>
          <p:nvPr>
            <p:ph type="sldNum" sz="quarter" idx="5"/>
          </p:nvPr>
        </p:nvSpPr>
        <p:spPr/>
        <p:txBody>
          <a:bodyPr/>
          <a:lstStyle/>
          <a:p>
            <a:fld id="{204210EA-3EC3-8144-AC07-0897D5399595}" type="slidenum">
              <a:rPr lang="en-AE" smtClean="0"/>
              <a:t>10</a:t>
            </a:fld>
            <a:endParaRPr lang="en-AE"/>
          </a:p>
        </p:txBody>
      </p:sp>
    </p:spTree>
    <p:extLst>
      <p:ext uri="{BB962C8B-B14F-4D97-AF65-F5344CB8AC3E}">
        <p14:creationId xmlns:p14="http://schemas.microsoft.com/office/powerpoint/2010/main" val="279513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5B26-9688-3D77-A2B8-00CF44851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A2D99-A6C5-7BDA-D57F-5DB9BDA61EE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8663367-D638-7AF5-A887-49F0769D4AA0}"/>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a:solidFill>
                  <a:schemeClr val="tx1"/>
                </a:solidFill>
                <a:effectLst/>
                <a:latin typeface="+mn-lt"/>
                <a:ea typeface="+mn-ea"/>
                <a:cs typeface="+mn-cs"/>
              </a:rPr>
              <a:t>Facilitate independent practice (You Do) </a:t>
            </a:r>
            <a:r>
              <a:rPr lang="en-US" sz="1200" kern="120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a:effectLst/>
              <a:latin typeface="Jost" pitchFamily="2" charset="77"/>
            </a:endParaRPr>
          </a:p>
        </p:txBody>
      </p:sp>
      <p:sp>
        <p:nvSpPr>
          <p:cNvPr id="4" name="Slide Number Placeholder 3">
            <a:extLst>
              <a:ext uri="{FF2B5EF4-FFF2-40B4-BE49-F238E27FC236}">
                <a16:creationId xmlns:a16="http://schemas.microsoft.com/office/drawing/2014/main" id="{6328C548-345A-DFF2-CEE0-70866A6F3D1B}"/>
              </a:ext>
            </a:extLst>
          </p:cNvPr>
          <p:cNvSpPr>
            <a:spLocks noGrp="1"/>
          </p:cNvSpPr>
          <p:nvPr>
            <p:ph type="sldNum" sz="quarter" idx="5"/>
          </p:nvPr>
        </p:nvSpPr>
        <p:spPr/>
        <p:txBody>
          <a:bodyPr/>
          <a:lstStyle/>
          <a:p>
            <a:fld id="{204210EA-3EC3-8144-AC07-0897D5399595}" type="slidenum">
              <a:rPr lang="en-AE" smtClean="0"/>
              <a:t>11</a:t>
            </a:fld>
            <a:endParaRPr lang="en-AE"/>
          </a:p>
        </p:txBody>
      </p:sp>
    </p:spTree>
    <p:extLst>
      <p:ext uri="{BB962C8B-B14F-4D97-AF65-F5344CB8AC3E}">
        <p14:creationId xmlns:p14="http://schemas.microsoft.com/office/powerpoint/2010/main" val="6831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 Id="rId9"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4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36EBB0-A0BF-C417-CDB7-C5AE4C81E13D}"/>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B8A77B03-6884-40F7-5672-89E6BB5668B0}"/>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315926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I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We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You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Affirmative Checking</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Exit Ticket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Turn &amp; Talk</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Show Call</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Show Me</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36EBB0-A0BF-C417-CDB7-C5AE4C81E13D}"/>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B8A77B03-6884-40F7-5672-89E6BB5668B0}"/>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998880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Everybody Writes</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Cold Call</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Right is Right</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Stretch It</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Habits of Discussion</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What To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Whole Class Reset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Teacher Radar</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Secure Student Attention </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7FE39B-BD1A-4141-563C-383FD4D0A37C}"/>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DFCD55B-D442-4F3E-8B8E-D06A83F25CDC}"/>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55496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E0F55-D565-75A9-94BA-C2A03D59A60B}"/>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429473B-439E-1631-EB8A-1A32C0713C37}"/>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24106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P2_WHITE_BACKGROUND_LAYOUT">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DE0F55-D565-75A9-94BA-C2A03D59A60B}"/>
              </a:ext>
            </a:extLst>
          </p:cNvPr>
          <p:cNvSpPr/>
          <p:nvPr userDrawn="1"/>
        </p:nvSpPr>
        <p:spPr>
          <a:xfrm>
            <a:off x="0" y="0"/>
            <a:ext cx="12192000" cy="1028700"/>
          </a:xfrm>
          <a:prstGeom prst="rect">
            <a:avLst/>
          </a:prstGeom>
          <a:solidFill>
            <a:srgbClr val="FFFFFF"/>
          </a:solidFill>
          <a:ln w="19050" cap="flat" cmpd="sng" algn="ctr">
            <a:noFill/>
            <a:prstDash val="solid"/>
            <a:miter lim="800000"/>
          </a:ln>
          <a:effectLst>
            <a:outerShdw blurRad="279400" dist="38100" dir="5400000" rotWithShape="0">
              <a:srgbClr val="FFFFFF">
                <a:alpha val="15000"/>
              </a:srgbClr>
            </a:outerShdw>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 uri="{53640926-AAD7-44D8-BBD7-CCE9431645EC}">
              <a14:shadowObscured xmlns:a14="http://schemas.microsoft.com/office/drawing/2010/main"/>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ogo">
            <a:extLst>
              <a:ext uri="{FF2B5EF4-FFF2-40B4-BE49-F238E27FC236}">
                <a16:creationId xmlns:a16="http://schemas.microsoft.com/office/drawing/2014/main" id="{9429473B-439E-1631-EB8A-1A32C0713C37}"/>
              </a:ext>
            </a:extLst>
          </p:cNvPr>
          <p:cNvSpPr>
            <a:spLocks noGrp="1" noChangeAspect="1"/>
          </p:cNvSpPr>
          <p:nvPr>
            <p:ph type="pic" idx="10"/>
          </p:nvPr>
        </p:nvSpPr>
        <p:spPr>
          <a:xfrm>
            <a:off x="584833" y="331241"/>
            <a:ext cx="479580" cy="479580"/>
          </a:xfrm>
        </p:spPr>
        <p:txBody>
          <a:bodyPr/>
          <a:lstStyle/>
          <a:p>
            <a:endParaRPr lang="en-US"/>
          </a:p>
        </p:txBody>
      </p:sp>
    </p:spTree>
    <p:extLst>
      <p:ext uri="{BB962C8B-B14F-4D97-AF65-F5344CB8AC3E}">
        <p14:creationId xmlns:p14="http://schemas.microsoft.com/office/powerpoint/2010/main" val="241068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a:extLst>
                <a:ext uri="{96DAC541-7B7A-43D3-8B79-37D633B846F1}">
                  <asvg:svgBlip xmlns:asvg="http://schemas.microsoft.com/office/drawing/2016/SVG/main" r:embed="rId7"/>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a:extLst>
                <a:ext uri="{96DAC541-7B7A-43D3-8B79-37D633B846F1}">
                  <asvg:svgBlip xmlns:asvg="http://schemas.microsoft.com/office/drawing/2016/SVG/main" r:embed="rId8"/>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a:extLst>
                <a:ext uri="{96DAC541-7B7A-43D3-8B79-37D633B846F1}">
                  <asvg:svgBlip xmlns:asvg="http://schemas.microsoft.com/office/drawing/2016/SVG/main" r:embed="rId9"/>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Do Now</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Learning Outcome</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a:solidFill>
                  <a:schemeClr val="bg1"/>
                </a:solidFill>
              </a:rPr>
              <a:t>To Know</a:t>
            </a:r>
            <a:endParaRPr lang="en-US" sz="300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a:solidFill>
                  <a:schemeClr val="bg1"/>
                </a:solidFill>
              </a:rPr>
              <a:t>I Do, We Do, You Do</a:t>
            </a:r>
            <a:endParaRPr lang="en-US" sz="300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30">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30/04/2026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a:extLst>
              <a:ext uri="{96DAC541-7B7A-43D3-8B79-37D633B846F1}">
                <asvg:svgBlip xmlns:asvg="http://schemas.microsoft.com/office/drawing/2016/SVG/main" r:embed="rId31"/>
              </a:ext>
            </a:extLst>
          </a:blip>
          <a:stretch>
            <a:fillRect/>
          </a:stretch>
        </p:blipFill>
        <p:spPr>
          <a:xfrm>
            <a:off x="11343300" y="6115049"/>
            <a:ext cx="637919" cy="616096"/>
          </a:xfrm>
          <a:prstGeom prst="rect">
            <a:avLst/>
          </a:prstGeom>
        </p:spPr>
      </p:pic>
      <p:sp>
        <p:nvSpPr>
          <p:cNvPr id="7" name="TextBox 6">
            <a:extLst>
              <a:ext uri="{FF2B5EF4-FFF2-40B4-BE49-F238E27FC236}">
                <a16:creationId xmlns:a16="http://schemas.microsoft.com/office/drawing/2014/main" id="{E20A9530-3213-DDEC-2C1C-3E89B09DDD0A}"/>
              </a:ext>
            </a:extLst>
          </p:cNvPr>
          <p:cNvSpPr txBox="1"/>
          <p:nvPr userDrawn="1"/>
        </p:nvSpPr>
        <p:spPr>
          <a:xfrm>
            <a:off x="2461307" y="6014443"/>
            <a:ext cx="7004696" cy="369332"/>
          </a:xfrm>
          <a:prstGeom prst="rect">
            <a:avLst/>
          </a:prstGeom>
          <a:solidFill>
            <a:schemeClr val="tx2"/>
          </a:solidFill>
        </p:spPr>
        <p:txBody>
          <a:bodyPr wrap="square">
            <a:spAutoFit/>
          </a:bodyPr>
          <a:lstStyle/>
          <a:p>
            <a:r>
              <a:rPr lang="en-US" b="1" dirty="0">
                <a:solidFill>
                  <a:schemeClr val="bg1"/>
                </a:solidFill>
                <a:latin typeface="Comic Sans MS" panose="030F0702030302020204" pitchFamily="66" charset="0"/>
              </a:rPr>
              <a:t>Explain what a spreadsheet function is and what sum means.</a:t>
            </a:r>
            <a:endParaRPr lang="en-AE"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92" r:id="rId1"/>
    <p:sldLayoutId id="2147483691" r:id="rId2"/>
    <p:sldLayoutId id="2147483689" r:id="rId3"/>
    <p:sldLayoutId id="2147483685" r:id="rId4"/>
    <p:sldLayoutId id="2147483687" r:id="rId5"/>
    <p:sldLayoutId id="2147483660" r:id="rId6"/>
    <p:sldLayoutId id="2147483661" r:id="rId7"/>
    <p:sldLayoutId id="2147483662" r:id="rId8"/>
    <p:sldLayoutId id="2147483663" r:id="rId9"/>
    <p:sldLayoutId id="2147483669" r:id="rId10"/>
    <p:sldLayoutId id="2147483668" r:id="rId11"/>
    <p:sldLayoutId id="2147483670" r:id="rId12"/>
    <p:sldLayoutId id="2147483664" r:id="rId13"/>
    <p:sldLayoutId id="2147483665" r:id="rId14"/>
    <p:sldLayoutId id="2147483666" r:id="rId15"/>
    <p:sldLayoutId id="2147483682" r:id="rId16"/>
    <p:sldLayoutId id="2147483671" r:id="rId17"/>
    <p:sldLayoutId id="2147483672" r:id="rId18"/>
    <p:sldLayoutId id="2147483673" r:id="rId19"/>
    <p:sldLayoutId id="2147483674" r:id="rId20"/>
    <p:sldLayoutId id="2147483675" r:id="rId21"/>
    <p:sldLayoutId id="2147483677" r:id="rId22"/>
    <p:sldLayoutId id="2147483676" r:id="rId23"/>
    <p:sldLayoutId id="2147483679" r:id="rId24"/>
    <p:sldLayoutId id="2147483680" r:id="rId25"/>
    <p:sldLayoutId id="2147483681" r:id="rId26"/>
    <p:sldLayoutId id="2147483683" r:id="rId27"/>
    <p:sldLayoutId id="2147483678" r:id="rId28"/>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ustomXml" Target="../ink/ink1.xml"/><Relationship Id="rId5" Type="http://schemas.openxmlformats.org/officeDocument/2006/relationships/image" Target="../media/image23.png"/><Relationship Id="rId10" Type="http://schemas.openxmlformats.org/officeDocument/2006/relationships/image" Target="file:///C:\Program%20Files\Inknoe%20ClassPoint%202\Images\mc_blue_comp.png" TargetMode="External"/><Relationship Id="rId4" Type="http://schemas.openxmlformats.org/officeDocument/2006/relationships/notesSlide" Target="../notesSlides/notesSlide8.xm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12" Type="http://schemas.openxmlformats.org/officeDocument/2006/relationships/image" Target="file:///C:\Program%20Files\Inknoe%20ClassPoint%202\Images\mc_blue_comp.png"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ustomXml" Target="../ink/ink2.xml"/><Relationship Id="rId11"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30.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file:///C:\Program%20Files\Inknoe%20ClassPoint%202\Images\mc_blue_comp.png"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6.xml"/><Relationship Id="rId5" Type="http://schemas.openxmlformats.org/officeDocument/2006/relationships/image" Target="file:///C:\Program%20Files\Inknoe%20ClassPoint%202\Images\sd_blue.png"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a:xfrm>
            <a:off x="-130630" y="3554916"/>
            <a:ext cx="12551229" cy="1500187"/>
          </a:xfrm>
        </p:spPr>
        <p:txBody>
          <a:bodyPr vert="horz" lIns="91440" tIns="45720" rIns="91440" bIns="45720" rtlCol="0" anchor="t">
            <a:noAutofit/>
          </a:bodyPr>
          <a:lstStyle/>
          <a:p>
            <a:r>
              <a:rPr lang="en-US" b="1" dirty="0"/>
              <a:t>Subject</a:t>
            </a:r>
            <a:r>
              <a:rPr lang="en-US" dirty="0"/>
              <a:t>: Computing</a:t>
            </a:r>
          </a:p>
          <a:p>
            <a:r>
              <a:rPr lang="en-US" b="1" dirty="0"/>
              <a:t>Lesson</a:t>
            </a:r>
            <a:r>
              <a:rPr lang="en-US" dirty="0"/>
              <a:t>: </a:t>
            </a:r>
            <a:r>
              <a:rPr lang="en-US" b="1" dirty="0">
                <a:latin typeface="Times New Roman" panose="02020603050405020304" pitchFamily="18" charset="0"/>
                <a:cs typeface="Times New Roman" panose="02020603050405020304" pitchFamily="18" charset="0"/>
              </a:rPr>
              <a:t>Numbers and Data : The SUM function-(Theory)</a:t>
            </a:r>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r>
              <a:rPr lang="en-US" b="1" dirty="0"/>
              <a:t>Date</a:t>
            </a:r>
            <a:r>
              <a:rPr lang="en-US" dirty="0"/>
              <a:t>: </a:t>
            </a:r>
            <a:fld id="{727D8319-FDE3-49D2-82ED-4DED04A73D3C}" type="datetime1">
              <a:rPr lang="en-US" smtClean="0"/>
              <a:t>30-04-2026</a:t>
            </a:fld>
            <a:endParaRPr lang="en-US" dirty="0">
              <a:cs typeface="Arial"/>
            </a:endParaRPr>
          </a:p>
        </p:txBody>
      </p:sp>
    </p:spTree>
    <p:extLst>
      <p:ext uri="{BB962C8B-B14F-4D97-AF65-F5344CB8AC3E}">
        <p14:creationId xmlns:p14="http://schemas.microsoft.com/office/powerpoint/2010/main" val="33007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FA2A-44E9-C6E1-CCF9-506FE36CD37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2089C5B-35C8-56C2-3CFB-6BD309A3D0F2}"/>
              </a:ext>
            </a:extLst>
          </p:cNvPr>
          <p:cNvPicPr>
            <a:picLocks noChangeAspect="1"/>
          </p:cNvPicPr>
          <p:nvPr/>
        </p:nvPicPr>
        <p:blipFill>
          <a:blip r:embed="rId5"/>
          <a:stretch>
            <a:fillRect/>
          </a:stretch>
        </p:blipFill>
        <p:spPr>
          <a:xfrm>
            <a:off x="8568389" y="36005"/>
            <a:ext cx="632761" cy="768594"/>
          </a:xfrm>
          <a:prstGeom prst="rect">
            <a:avLst/>
          </a:prstGeom>
        </p:spPr>
      </p:pic>
      <p:sp>
        <p:nvSpPr>
          <p:cNvPr id="3" name="TextBox 2">
            <a:extLst>
              <a:ext uri="{FF2B5EF4-FFF2-40B4-BE49-F238E27FC236}">
                <a16:creationId xmlns:a16="http://schemas.microsoft.com/office/drawing/2014/main" id="{2FFFD574-131A-5804-BCA2-E9A85FE410BA}"/>
              </a:ext>
            </a:extLst>
          </p:cNvPr>
          <p:cNvSpPr txBox="1"/>
          <p:nvPr/>
        </p:nvSpPr>
        <p:spPr>
          <a:xfrm>
            <a:off x="1398879" y="743145"/>
            <a:ext cx="9611360" cy="1846659"/>
          </a:xfrm>
          <a:prstGeom prst="rect">
            <a:avLst/>
          </a:prstGeom>
          <a:noFill/>
        </p:spPr>
        <p:txBody>
          <a:bodyPr wrap="square" rtlCol="0">
            <a:spAutoFit/>
          </a:bodyPr>
          <a:lstStyle/>
          <a:p>
            <a:pPr algn="ctr"/>
            <a:endParaRPr lang="en-US" sz="3200" b="1" u="sng" dirty="0">
              <a:solidFill>
                <a:srgbClr val="1E3061"/>
              </a:solidFill>
              <a:latin typeface="Comic Sans MS" panose="030F0702030302020204" pitchFamily="66" charset="0"/>
              <a:cs typeface="Times New Roman" panose="02020603050405020304" pitchFamily="18" charset="0"/>
            </a:endParaRPr>
          </a:p>
          <a:p>
            <a:pPr algn="ctr"/>
            <a:r>
              <a:rPr lang="en-US" sz="3200" b="1" u="sng" dirty="0">
                <a:solidFill>
                  <a:srgbClr val="1E3061"/>
                </a:solidFill>
                <a:latin typeface="Comic Sans MS" panose="030F0702030302020204" pitchFamily="66" charset="0"/>
                <a:cs typeface="Times New Roman" panose="02020603050405020304" pitchFamily="18" charset="0"/>
              </a:rPr>
              <a:t>The Sum Function</a:t>
            </a:r>
          </a:p>
          <a:p>
            <a:pPr algn="ctr"/>
            <a:endParaRPr lang="en-US" sz="3200" b="1" u="sng" dirty="0">
              <a:solidFill>
                <a:srgbClr val="1E3061"/>
              </a:solidFill>
              <a:latin typeface="Comic Sans MS" panose="030F0702030302020204" pitchFamily="66"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C8C9B78-5D44-4CA1-50B5-5FC3601FC0B6}"/>
              </a:ext>
            </a:extLst>
          </p:cNvPr>
          <p:cNvSpPr txBox="1"/>
          <p:nvPr/>
        </p:nvSpPr>
        <p:spPr>
          <a:xfrm>
            <a:off x="85625" y="869312"/>
            <a:ext cx="1753336" cy="461665"/>
          </a:xfrm>
          <a:prstGeom prst="rect">
            <a:avLst/>
          </a:prstGeom>
          <a:solidFill>
            <a:srgbClr val="92D050"/>
          </a:solidFill>
        </p:spPr>
        <p:txBody>
          <a:bodyPr wrap="square" rtlCol="0">
            <a:spAutoFit/>
          </a:bodyPr>
          <a:lstStyle/>
          <a:p>
            <a:fld id="{0B72BE37-EA29-40B3-960C-0A9ECB423A29}" type="datetime1">
              <a:rPr lang="en-US" sz="2400" b="1" smtClean="0"/>
              <a:t>30-04-2026</a:t>
            </a:fld>
            <a:endParaRPr lang="en-US" sz="2400" b="1" dirty="0"/>
          </a:p>
        </p:txBody>
      </p:sp>
      <p:sp>
        <p:nvSpPr>
          <p:cNvPr id="5" name="TextBox 4">
            <a:extLst>
              <a:ext uri="{FF2B5EF4-FFF2-40B4-BE49-F238E27FC236}">
                <a16:creationId xmlns:a16="http://schemas.microsoft.com/office/drawing/2014/main" id="{E254BDAC-10F4-1A09-5E47-3CF006AB9689}"/>
              </a:ext>
            </a:extLst>
          </p:cNvPr>
          <p:cNvSpPr txBox="1"/>
          <p:nvPr/>
        </p:nvSpPr>
        <p:spPr>
          <a:xfrm>
            <a:off x="239277" y="3043153"/>
            <a:ext cx="11949123" cy="2554545"/>
          </a:xfrm>
          <a:prstGeom prst="rect">
            <a:avLst/>
          </a:prstGeom>
          <a:noFill/>
        </p:spPr>
        <p:txBody>
          <a:bodyPr wrap="square">
            <a:spAutoFit/>
          </a:bodyPr>
          <a:lstStyle/>
          <a:p>
            <a:pPr marL="457200" indent="-457200">
              <a:buAutoNum type="arabicPeriod"/>
            </a:pPr>
            <a:r>
              <a:rPr lang="en-US" sz="3200" dirty="0">
                <a:solidFill>
                  <a:srgbClr val="1E3061"/>
                </a:solidFill>
                <a:latin typeface="Comic Sans MS" panose="030F0702030302020204" pitchFamily="66" charset="0"/>
              </a:rPr>
              <a:t>A shop owner records daily sales in a spreadsheet. Which function should be used to find total sales for the week?</a:t>
            </a:r>
          </a:p>
          <a:p>
            <a:pPr lvl="3"/>
            <a:r>
              <a:rPr lang="en-US" sz="3200" dirty="0">
                <a:solidFill>
                  <a:srgbClr val="1E3061"/>
                </a:solidFill>
                <a:latin typeface="Comic Sans MS" panose="030F0702030302020204" pitchFamily="66" charset="0"/>
              </a:rPr>
              <a:t>A. Average</a:t>
            </a:r>
          </a:p>
          <a:p>
            <a:pPr lvl="3"/>
            <a:r>
              <a:rPr lang="en-US" sz="3200" dirty="0">
                <a:solidFill>
                  <a:srgbClr val="1E3061"/>
                </a:solidFill>
                <a:latin typeface="Comic Sans MS" panose="030F0702030302020204" pitchFamily="66" charset="0"/>
              </a:rPr>
              <a:t>B. Count</a:t>
            </a:r>
          </a:p>
          <a:p>
            <a:pPr lvl="3"/>
            <a:r>
              <a:rPr lang="en-US" sz="3200" dirty="0">
                <a:solidFill>
                  <a:srgbClr val="1E3061"/>
                </a:solidFill>
                <a:latin typeface="Comic Sans MS" panose="030F0702030302020204" pitchFamily="66" charset="0"/>
              </a:rPr>
              <a:t>C. SUM </a:t>
            </a:r>
            <a:endParaRPr lang="en-US" sz="2400" dirty="0">
              <a:solidFill>
                <a:srgbClr val="1E3061"/>
              </a:solidFill>
              <a:latin typeface="Comic Sans MS" panose="030F0702030302020204" pitchFamily="66" charset="0"/>
            </a:endParaRPr>
          </a:p>
        </p:txBody>
      </p:sp>
      <p:sp>
        <p:nvSpPr>
          <p:cNvPr id="2" name="TextBox 1">
            <a:extLst>
              <a:ext uri="{FF2B5EF4-FFF2-40B4-BE49-F238E27FC236}">
                <a16:creationId xmlns:a16="http://schemas.microsoft.com/office/drawing/2014/main" id="{0D2C3C21-00F2-4208-DD7C-26B88C6A83F9}"/>
              </a:ext>
            </a:extLst>
          </p:cNvPr>
          <p:cNvSpPr txBox="1"/>
          <p:nvPr/>
        </p:nvSpPr>
        <p:spPr>
          <a:xfrm>
            <a:off x="229999" y="2133804"/>
            <a:ext cx="8263762" cy="400110"/>
          </a:xfrm>
          <a:prstGeom prst="rect">
            <a:avLst/>
          </a:prstGeom>
          <a:solidFill>
            <a:srgbClr val="1E3061"/>
          </a:solidFill>
        </p:spPr>
        <p:txBody>
          <a:bodyPr wrap="square">
            <a:spAutoFit/>
          </a:bodyPr>
          <a:lstStyle/>
          <a:p>
            <a:r>
              <a:rPr lang="en-US" sz="2000" b="1" dirty="0">
                <a:solidFill>
                  <a:schemeClr val="bg1"/>
                </a:solidFill>
                <a:latin typeface="Comic Sans MS" panose="030F0702030302020204" pitchFamily="66" charset="0"/>
              </a:rPr>
              <a:t>LO: Explain what a spreadsheet function is and what sum means</a:t>
            </a:r>
          </a:p>
        </p:txBody>
      </p:sp>
      <mc:AlternateContent xmlns:mc="http://schemas.openxmlformats.org/markup-compatibility/2006" xmlns:p14="http://schemas.microsoft.com/office/powerpoint/2010/main">
        <mc:Choice Requires="p14">
          <p:contentPart p14:bwMode="auto" r:id="rId6">
            <p14:nvContentPartPr>
              <p14:cNvPr id="6" name="1adf0014-40e0-4e35-81d8-e7dbe634c3cd">
                <a:extLst>
                  <a:ext uri="{FF2B5EF4-FFF2-40B4-BE49-F238E27FC236}">
                    <a16:creationId xmlns:a16="http://schemas.microsoft.com/office/drawing/2014/main" id="{285FD79A-2651-71B2-A2D9-18FC2396A0C0}"/>
                  </a:ext>
                </a:extLst>
              </p14:cNvPr>
              <p14:cNvContentPartPr/>
              <p14:nvPr>
                <p:custDataLst>
                  <p:tags r:id="rId1"/>
                </p:custDataLst>
              </p14:nvPr>
            </p14:nvContentPartPr>
            <p14:xfrm>
              <a:off x="7791449" y="4349749"/>
              <a:ext cx="2216150" cy="590550"/>
            </p14:xfrm>
          </p:contentPart>
        </mc:Choice>
        <mc:Fallback xmlns="">
          <p:pic>
            <p:nvPicPr>
              <p:cNvPr id="6" name="1adf0014-40e0-4e35-81d8-e7dbe634c3cd">
                <a:extLst>
                  <a:ext uri="{FF2B5EF4-FFF2-40B4-BE49-F238E27FC236}">
                    <a16:creationId xmlns:a16="http://schemas.microsoft.com/office/drawing/2014/main" id="{285FD79A-2651-71B2-A2D9-18FC2396A0C0}"/>
                  </a:ext>
                </a:extLst>
              </p:cNvPr>
              <p:cNvPicPr/>
              <p:nvPr/>
            </p:nvPicPr>
            <p:blipFill>
              <a:blip r:embed="rId8"/>
              <a:stretch>
                <a:fillRect/>
              </a:stretch>
            </p:blipFill>
            <p:spPr>
              <a:xfrm>
                <a:off x="7782092" y="4340398"/>
                <a:ext cx="2234864" cy="609252"/>
              </a:xfrm>
              <a:prstGeom prst="rect">
                <a:avLst/>
              </a:prstGeom>
            </p:spPr>
          </p:pic>
        </mc:Fallback>
      </mc:AlternateContent>
      <p:pic>
        <p:nvPicPr>
          <p:cNvPr id="13" name="btnInknoeActivityCp2">
            <a:extLst>
              <a:ext uri="{FF2B5EF4-FFF2-40B4-BE49-F238E27FC236}">
                <a16:creationId xmlns:a16="http://schemas.microsoft.com/office/drawing/2014/main" id="{D08D15FE-2078-6450-AABA-4917A0FD3B87}"/>
              </a:ext>
            </a:extLst>
          </p:cNvPr>
          <p:cNvPicPr>
            <a:picLocks noChangeAspect="1"/>
          </p:cNvPicPr>
          <p:nvPr>
            <p:custDataLst>
              <p:tags r:id="rId2"/>
            </p:custDataLst>
          </p:nvPr>
        </p:nvPicPr>
        <p:blipFill>
          <a:blip r:embed="rId9" r:link="rId10"/>
          <a:stretch>
            <a:fillRect/>
          </a:stretch>
        </p:blipFill>
        <p:spPr>
          <a:xfrm>
            <a:off x="4984976" y="5405463"/>
            <a:ext cx="2222048" cy="581015"/>
          </a:xfrm>
          <a:prstGeom prst="rect">
            <a:avLst/>
          </a:prstGeom>
        </p:spPr>
      </p:pic>
      <p:sp>
        <p:nvSpPr>
          <p:cNvPr id="4" name="Rectangle 3">
            <a:extLst>
              <a:ext uri="{FF2B5EF4-FFF2-40B4-BE49-F238E27FC236}">
                <a16:creationId xmlns:a16="http://schemas.microsoft.com/office/drawing/2014/main" id="{8A3810F3-7028-9A04-092C-426A56D8D2FF}"/>
              </a:ext>
            </a:extLst>
          </p:cNvPr>
          <p:cNvSpPr/>
          <p:nvPr/>
        </p:nvSpPr>
        <p:spPr>
          <a:xfrm>
            <a:off x="2286000" y="6018469"/>
            <a:ext cx="7272670" cy="4568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603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0A114-9D01-E886-571B-CBEA65661AF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9CE0A6A-9EAA-4CFA-2093-E0B06325326C}"/>
              </a:ext>
            </a:extLst>
          </p:cNvPr>
          <p:cNvPicPr>
            <a:picLocks noChangeAspect="1"/>
          </p:cNvPicPr>
          <p:nvPr/>
        </p:nvPicPr>
        <p:blipFill>
          <a:blip r:embed="rId5"/>
          <a:stretch>
            <a:fillRect/>
          </a:stretch>
        </p:blipFill>
        <p:spPr>
          <a:xfrm>
            <a:off x="8568389" y="36005"/>
            <a:ext cx="632761" cy="768594"/>
          </a:xfrm>
          <a:prstGeom prst="rect">
            <a:avLst/>
          </a:prstGeom>
        </p:spPr>
      </p:pic>
      <p:sp>
        <p:nvSpPr>
          <p:cNvPr id="12" name="Rectangle 11">
            <a:extLst>
              <a:ext uri="{FF2B5EF4-FFF2-40B4-BE49-F238E27FC236}">
                <a16:creationId xmlns:a16="http://schemas.microsoft.com/office/drawing/2014/main" id="{A50D98F6-B13D-742D-FE5A-1A05909516C8}"/>
              </a:ext>
            </a:extLst>
          </p:cNvPr>
          <p:cNvSpPr/>
          <p:nvPr/>
        </p:nvSpPr>
        <p:spPr>
          <a:xfrm>
            <a:off x="10457041" y="104997"/>
            <a:ext cx="1489049"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20  mins</a:t>
            </a:r>
          </a:p>
        </p:txBody>
      </p:sp>
      <p:sp>
        <p:nvSpPr>
          <p:cNvPr id="5" name="TextBox 4">
            <a:extLst>
              <a:ext uri="{FF2B5EF4-FFF2-40B4-BE49-F238E27FC236}">
                <a16:creationId xmlns:a16="http://schemas.microsoft.com/office/drawing/2014/main" id="{4F3DC423-91AC-9171-D956-41F2E2C9AC3E}"/>
              </a:ext>
            </a:extLst>
          </p:cNvPr>
          <p:cNvSpPr txBox="1"/>
          <p:nvPr/>
        </p:nvSpPr>
        <p:spPr>
          <a:xfrm>
            <a:off x="381001" y="1992976"/>
            <a:ext cx="11638279" cy="2185214"/>
          </a:xfrm>
          <a:prstGeom prst="rect">
            <a:avLst/>
          </a:prstGeom>
          <a:noFill/>
        </p:spPr>
        <p:txBody>
          <a:bodyPr wrap="square">
            <a:spAutoFit/>
          </a:bodyPr>
          <a:lstStyle/>
          <a:p>
            <a:endParaRPr lang="en-US" sz="2400" dirty="0">
              <a:latin typeface="Comic Sans MS" panose="030F0702030302020204" pitchFamily="66" charset="0"/>
            </a:endParaRPr>
          </a:p>
          <a:p>
            <a:r>
              <a:rPr lang="en-US" sz="2400" dirty="0">
                <a:latin typeface="Comic Sans MS" panose="030F0702030302020204" pitchFamily="66" charset="0"/>
              </a:rPr>
              <a:t>2. </a:t>
            </a:r>
            <a:r>
              <a:rPr lang="en-US" sz="2800" dirty="0">
                <a:solidFill>
                  <a:srgbClr val="1E3061"/>
                </a:solidFill>
                <a:latin typeface="Comic Sans MS" panose="030F0702030302020204" pitchFamily="66" charset="0"/>
              </a:rPr>
              <a:t>A list of numbers in the SUM formula is known as ……………</a:t>
            </a:r>
          </a:p>
          <a:p>
            <a:pPr marL="1885950" lvl="3" indent="-514350">
              <a:buAutoNum type="alphaUcPeriod"/>
            </a:pPr>
            <a:r>
              <a:rPr lang="en-US" sz="2800" dirty="0">
                <a:solidFill>
                  <a:srgbClr val="1E3061"/>
                </a:solidFill>
                <a:latin typeface="Comic Sans MS" panose="030F0702030302020204" pitchFamily="66" charset="0"/>
              </a:rPr>
              <a:t>Label</a:t>
            </a:r>
          </a:p>
          <a:p>
            <a:pPr marL="1885950" lvl="3" indent="-514350">
              <a:buAutoNum type="alphaUcPeriod"/>
            </a:pPr>
            <a:r>
              <a:rPr lang="en-US" sz="2800" dirty="0">
                <a:solidFill>
                  <a:srgbClr val="1E3061"/>
                </a:solidFill>
                <a:latin typeface="Comic Sans MS" panose="030F0702030302020204" pitchFamily="66" charset="0"/>
              </a:rPr>
              <a:t>Formula</a:t>
            </a:r>
          </a:p>
          <a:p>
            <a:pPr marL="1885950" lvl="3" indent="-514350">
              <a:buAutoNum type="alphaUcPeriod"/>
            </a:pPr>
            <a:r>
              <a:rPr lang="en-US" sz="2800" dirty="0">
                <a:solidFill>
                  <a:srgbClr val="1E3061"/>
                </a:solidFill>
                <a:latin typeface="Comic Sans MS" panose="030F0702030302020204" pitchFamily="66" charset="0"/>
              </a:rPr>
              <a:t>Range</a:t>
            </a:r>
          </a:p>
        </p:txBody>
      </p:sp>
      <mc:AlternateContent xmlns:mc="http://schemas.openxmlformats.org/markup-compatibility/2006" xmlns:p14="http://schemas.microsoft.com/office/powerpoint/2010/main">
        <mc:Choice Requires="p14">
          <p:contentPart p14:bwMode="auto" r:id="rId6">
            <p14:nvContentPartPr>
              <p14:cNvPr id="2" name="811a4882-ee7f-4063-9f7b-c2d35e73259c">
                <a:extLst>
                  <a:ext uri="{FF2B5EF4-FFF2-40B4-BE49-F238E27FC236}">
                    <a16:creationId xmlns:a16="http://schemas.microsoft.com/office/drawing/2014/main" id="{F359A5A7-3DD8-E739-8E4B-789F8E8BB054}"/>
                  </a:ext>
                </a:extLst>
              </p14:cNvPr>
              <p14:cNvContentPartPr/>
              <p14:nvPr>
                <p:custDataLst>
                  <p:tags r:id="rId1"/>
                </p:custDataLst>
              </p14:nvPr>
            </p14:nvContentPartPr>
            <p14:xfrm>
              <a:off x="4114800" y="3702049"/>
              <a:ext cx="2921000" cy="1181100"/>
            </p14:xfrm>
          </p:contentPart>
        </mc:Choice>
        <mc:Fallback xmlns="">
          <p:pic>
            <p:nvPicPr>
              <p:cNvPr id="2" name="811a4882-ee7f-4063-9f7b-c2d35e73259c">
                <a:extLst>
                  <a:ext uri="{FF2B5EF4-FFF2-40B4-BE49-F238E27FC236}">
                    <a16:creationId xmlns:a16="http://schemas.microsoft.com/office/drawing/2014/main" id="{F359A5A7-3DD8-E739-8E4B-789F8E8BB054}"/>
                  </a:ext>
                </a:extLst>
              </p:cNvPr>
              <p:cNvPicPr/>
              <p:nvPr/>
            </p:nvPicPr>
            <p:blipFill>
              <a:blip r:embed="rId10"/>
              <a:stretch>
                <a:fillRect/>
              </a:stretch>
            </p:blipFill>
            <p:spPr>
              <a:xfrm>
                <a:off x="4105442" y="3692692"/>
                <a:ext cx="2939355" cy="1199813"/>
              </a:xfrm>
              <a:prstGeom prst="rect">
                <a:avLst/>
              </a:prstGeom>
            </p:spPr>
          </p:pic>
        </mc:Fallback>
      </mc:AlternateContent>
      <p:pic>
        <p:nvPicPr>
          <p:cNvPr id="13" name="btnInknoeActivityCp2">
            <a:extLst>
              <a:ext uri="{FF2B5EF4-FFF2-40B4-BE49-F238E27FC236}">
                <a16:creationId xmlns:a16="http://schemas.microsoft.com/office/drawing/2014/main" id="{E091AED1-0581-2FDB-4597-E2652C784FD4}"/>
              </a:ext>
            </a:extLst>
          </p:cNvPr>
          <p:cNvPicPr>
            <a:picLocks noChangeAspect="1"/>
          </p:cNvPicPr>
          <p:nvPr>
            <p:custDataLst>
              <p:tags r:id="rId2"/>
            </p:custDataLst>
          </p:nvPr>
        </p:nvPicPr>
        <p:blipFill>
          <a:blip r:embed="rId11" r:link="rId12"/>
          <a:stretch>
            <a:fillRect/>
          </a:stretch>
        </p:blipFill>
        <p:spPr>
          <a:xfrm>
            <a:off x="4984976" y="5405465"/>
            <a:ext cx="2222048" cy="581015"/>
          </a:xfrm>
          <a:prstGeom prst="rect">
            <a:avLst/>
          </a:prstGeom>
        </p:spPr>
      </p:pic>
    </p:spTree>
    <p:extLst>
      <p:ext uri="{BB962C8B-B14F-4D97-AF65-F5344CB8AC3E}">
        <p14:creationId xmlns:p14="http://schemas.microsoft.com/office/powerpoint/2010/main" val="241319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CDE89-699C-A679-786E-C3B3067BF58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0F4E055-0F0E-956A-185A-48C244A51F38}"/>
              </a:ext>
            </a:extLst>
          </p:cNvPr>
          <p:cNvPicPr>
            <a:picLocks noChangeAspect="1"/>
          </p:cNvPicPr>
          <p:nvPr/>
        </p:nvPicPr>
        <p:blipFill>
          <a:blip r:embed="rId4"/>
          <a:stretch>
            <a:fillRect/>
          </a:stretch>
        </p:blipFill>
        <p:spPr>
          <a:xfrm>
            <a:off x="8568389" y="36005"/>
            <a:ext cx="632761" cy="768594"/>
          </a:xfrm>
          <a:prstGeom prst="rect">
            <a:avLst/>
          </a:prstGeom>
        </p:spPr>
      </p:pic>
      <p:sp>
        <p:nvSpPr>
          <p:cNvPr id="12" name="Rectangle 11">
            <a:extLst>
              <a:ext uri="{FF2B5EF4-FFF2-40B4-BE49-F238E27FC236}">
                <a16:creationId xmlns:a16="http://schemas.microsoft.com/office/drawing/2014/main" id="{0203876C-F5B8-B47A-79E5-4C8393212302}"/>
              </a:ext>
            </a:extLst>
          </p:cNvPr>
          <p:cNvSpPr/>
          <p:nvPr/>
        </p:nvSpPr>
        <p:spPr>
          <a:xfrm>
            <a:off x="10457041" y="104997"/>
            <a:ext cx="1489049"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20  mins</a:t>
            </a:r>
          </a:p>
        </p:txBody>
      </p:sp>
      <p:sp>
        <p:nvSpPr>
          <p:cNvPr id="5" name="TextBox 4">
            <a:extLst>
              <a:ext uri="{FF2B5EF4-FFF2-40B4-BE49-F238E27FC236}">
                <a16:creationId xmlns:a16="http://schemas.microsoft.com/office/drawing/2014/main" id="{487882FB-DDF7-2441-9514-F0396858B498}"/>
              </a:ext>
            </a:extLst>
          </p:cNvPr>
          <p:cNvSpPr txBox="1"/>
          <p:nvPr/>
        </p:nvSpPr>
        <p:spPr>
          <a:xfrm>
            <a:off x="307811" y="1929767"/>
            <a:ext cx="11884189" cy="2246769"/>
          </a:xfrm>
          <a:prstGeom prst="rect">
            <a:avLst/>
          </a:prstGeom>
          <a:noFill/>
        </p:spPr>
        <p:txBody>
          <a:bodyPr wrap="square">
            <a:spAutoFit/>
          </a:bodyPr>
          <a:lstStyle/>
          <a:p>
            <a:r>
              <a:rPr lang="en-US" sz="2800" dirty="0">
                <a:solidFill>
                  <a:srgbClr val="1E3061"/>
                </a:solidFill>
              </a:rPr>
              <a:t>3</a:t>
            </a:r>
            <a:r>
              <a:rPr lang="en-US" sz="2800" dirty="0">
                <a:solidFill>
                  <a:srgbClr val="1E3061"/>
                </a:solidFill>
                <a:latin typeface="Comic Sans MS" panose="030F0702030302020204" pitchFamily="66" charset="0"/>
              </a:rPr>
              <a:t>. Every formula in MS Excel starts with</a:t>
            </a:r>
          </a:p>
          <a:p>
            <a:endParaRPr lang="en-US" sz="2800" dirty="0">
              <a:solidFill>
                <a:srgbClr val="1E3061"/>
              </a:solidFill>
              <a:latin typeface="Comic Sans MS" panose="030F0702030302020204" pitchFamily="66" charset="0"/>
            </a:endParaRPr>
          </a:p>
          <a:p>
            <a:pPr marL="1885950" lvl="3" indent="-514350">
              <a:buAutoNum type="alphaUcPeriod"/>
            </a:pPr>
            <a:r>
              <a:rPr lang="en-US" sz="2800" dirty="0">
                <a:solidFill>
                  <a:srgbClr val="1E3061"/>
                </a:solidFill>
                <a:latin typeface="Comic Sans MS" panose="030F0702030302020204" pitchFamily="66" charset="0"/>
              </a:rPr>
              <a:t>+</a:t>
            </a:r>
          </a:p>
          <a:p>
            <a:pPr marL="1885950" lvl="3" indent="-514350">
              <a:buAutoNum type="alphaUcPeriod"/>
            </a:pPr>
            <a:r>
              <a:rPr lang="en-US" sz="2800" dirty="0">
                <a:solidFill>
                  <a:srgbClr val="1E3061"/>
                </a:solidFill>
                <a:latin typeface="Comic Sans MS" panose="030F0702030302020204" pitchFamily="66" charset="0"/>
              </a:rPr>
              <a:t>=</a:t>
            </a:r>
          </a:p>
          <a:p>
            <a:pPr marL="1885950" lvl="3" indent="-514350">
              <a:buAutoNum type="alphaUcPeriod"/>
            </a:pPr>
            <a:r>
              <a:rPr lang="en-US" sz="2800" dirty="0">
                <a:solidFill>
                  <a:srgbClr val="1E3061"/>
                </a:solidFill>
                <a:latin typeface="Comic Sans MS" panose="030F0702030302020204" pitchFamily="66" charset="0"/>
              </a:rPr>
              <a:t>/</a:t>
            </a:r>
          </a:p>
        </p:txBody>
      </p:sp>
      <p:pic>
        <p:nvPicPr>
          <p:cNvPr id="9" name="btnInknoeActivityCp2">
            <a:extLst>
              <a:ext uri="{FF2B5EF4-FFF2-40B4-BE49-F238E27FC236}">
                <a16:creationId xmlns:a16="http://schemas.microsoft.com/office/drawing/2014/main" id="{26D0069A-AFE0-4B27-A202-DE446670FBB7}"/>
              </a:ext>
            </a:extLst>
          </p:cNvPr>
          <p:cNvPicPr>
            <a:picLocks noChangeAspect="1"/>
          </p:cNvPicPr>
          <p:nvPr>
            <p:custDataLst>
              <p:tags r:id="rId1"/>
            </p:custDataLst>
          </p:nvPr>
        </p:nvPicPr>
        <p:blipFill>
          <a:blip r:embed="rId5" r:link="rId6"/>
          <a:stretch>
            <a:fillRect/>
          </a:stretch>
        </p:blipFill>
        <p:spPr>
          <a:xfrm>
            <a:off x="4984976" y="4997840"/>
            <a:ext cx="2222048" cy="581015"/>
          </a:xfrm>
          <a:prstGeom prst="rect">
            <a:avLst/>
          </a:prstGeom>
        </p:spPr>
      </p:pic>
    </p:spTree>
    <p:extLst>
      <p:ext uri="{BB962C8B-B14F-4D97-AF65-F5344CB8AC3E}">
        <p14:creationId xmlns:p14="http://schemas.microsoft.com/office/powerpoint/2010/main" val="298587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693F-D899-871F-B8E8-D9F517ECBA8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0A96BE-988B-1ACF-F30A-258B8216B6A7}"/>
              </a:ext>
            </a:extLst>
          </p:cNvPr>
          <p:cNvSpPr txBox="1"/>
          <p:nvPr/>
        </p:nvSpPr>
        <p:spPr>
          <a:xfrm>
            <a:off x="418423" y="2273267"/>
            <a:ext cx="11122926" cy="2369880"/>
          </a:xfrm>
          <a:prstGeom prst="rect">
            <a:avLst/>
          </a:prstGeom>
          <a:noFill/>
        </p:spPr>
        <p:txBody>
          <a:bodyPr wrap="square">
            <a:spAutoFit/>
          </a:bodyPr>
          <a:lstStyle/>
          <a:p>
            <a:pPr marL="514350" indent="-514350">
              <a:buFont typeface="+mj-lt"/>
              <a:buAutoNum type="arabicPeriod"/>
            </a:pPr>
            <a:r>
              <a:rPr lang="en-US" sz="2400" dirty="0">
                <a:solidFill>
                  <a:srgbClr val="1E3061"/>
                </a:solidFill>
                <a:latin typeface="Comic Sans MS" panose="030F0702030302020204" pitchFamily="66" charset="0"/>
              </a:rPr>
              <a:t>SUM </a:t>
            </a:r>
          </a:p>
          <a:p>
            <a:pPr marL="514350" indent="-514350">
              <a:buFont typeface="+mj-lt"/>
              <a:buAutoNum type="arabicPeriod"/>
            </a:pPr>
            <a:r>
              <a:rPr lang="en-US" sz="2400" dirty="0">
                <a:solidFill>
                  <a:srgbClr val="1E3061"/>
                </a:solidFill>
                <a:latin typeface="Comic Sans MS" panose="030F0702030302020204" pitchFamily="66" charset="0"/>
              </a:rPr>
              <a:t>Range</a:t>
            </a:r>
          </a:p>
          <a:p>
            <a:pPr marL="514350" indent="-514350">
              <a:buFont typeface="+mj-lt"/>
              <a:buAutoNum type="arabicPeriod"/>
            </a:pPr>
            <a:r>
              <a:rPr lang="en-US" sz="2400" dirty="0">
                <a:solidFill>
                  <a:srgbClr val="1E3061"/>
                </a:solidFill>
                <a:latin typeface="Comic Sans MS" panose="030F0702030302020204" pitchFamily="66" charset="0"/>
              </a:rPr>
              <a:t>=</a:t>
            </a:r>
          </a:p>
          <a:p>
            <a:pPr marL="457200" indent="-457200">
              <a:buFont typeface="+mj-lt"/>
              <a:buAutoNum type="arabicPeriod"/>
            </a:pP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41537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9CCC5-2CA5-1E0C-C8F7-64394959EC3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A82538-48D3-F295-3501-038F115DCFB4}"/>
              </a:ext>
            </a:extLst>
          </p:cNvPr>
          <p:cNvPicPr>
            <a:picLocks noChangeAspect="1"/>
          </p:cNvPicPr>
          <p:nvPr/>
        </p:nvPicPr>
        <p:blipFill>
          <a:blip r:embed="rId3"/>
          <a:stretch>
            <a:fillRect/>
          </a:stretch>
        </p:blipFill>
        <p:spPr>
          <a:xfrm>
            <a:off x="8568389" y="36005"/>
            <a:ext cx="632761" cy="768594"/>
          </a:xfrm>
          <a:prstGeom prst="rect">
            <a:avLst/>
          </a:prstGeom>
        </p:spPr>
      </p:pic>
      <p:sp>
        <p:nvSpPr>
          <p:cNvPr id="12" name="Rectangle 11">
            <a:extLst>
              <a:ext uri="{FF2B5EF4-FFF2-40B4-BE49-F238E27FC236}">
                <a16:creationId xmlns:a16="http://schemas.microsoft.com/office/drawing/2014/main" id="{0B5E9162-2098-B14F-75F7-A540B948F581}"/>
              </a:ext>
            </a:extLst>
          </p:cNvPr>
          <p:cNvSpPr/>
          <p:nvPr/>
        </p:nvSpPr>
        <p:spPr>
          <a:xfrm>
            <a:off x="10457041" y="104997"/>
            <a:ext cx="1489049"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20  mins</a:t>
            </a:r>
          </a:p>
        </p:txBody>
      </p:sp>
      <p:graphicFrame>
        <p:nvGraphicFramePr>
          <p:cNvPr id="6" name="Table 5">
            <a:extLst>
              <a:ext uri="{FF2B5EF4-FFF2-40B4-BE49-F238E27FC236}">
                <a16:creationId xmlns:a16="http://schemas.microsoft.com/office/drawing/2014/main" id="{200BA2B9-1DAD-8EBF-4269-56D013EC6E0A}"/>
              </a:ext>
            </a:extLst>
          </p:cNvPr>
          <p:cNvGraphicFramePr>
            <a:graphicFrameLocks noGrp="1"/>
          </p:cNvGraphicFramePr>
          <p:nvPr>
            <p:extLst>
              <p:ext uri="{D42A27DB-BD31-4B8C-83A1-F6EECF244321}">
                <p14:modId xmlns:p14="http://schemas.microsoft.com/office/powerpoint/2010/main" val="3235905442"/>
              </p:ext>
            </p:extLst>
          </p:nvPr>
        </p:nvGraphicFramePr>
        <p:xfrm>
          <a:off x="289139" y="804599"/>
          <a:ext cx="11765329" cy="6326950"/>
        </p:xfrm>
        <a:graphic>
          <a:graphicData uri="http://schemas.openxmlformats.org/drawingml/2006/table">
            <a:tbl>
              <a:tblPr firstRow="1" bandRow="1">
                <a:tableStyleId>{BC89EF96-8CEA-46FF-86C4-4CE0E7609802}</a:tableStyleId>
              </a:tblPr>
              <a:tblGrid>
                <a:gridCol w="3548789">
                  <a:extLst>
                    <a:ext uri="{9D8B030D-6E8A-4147-A177-3AD203B41FA5}">
                      <a16:colId xmlns:a16="http://schemas.microsoft.com/office/drawing/2014/main" val="2599942467"/>
                    </a:ext>
                  </a:extLst>
                </a:gridCol>
                <a:gridCol w="2886257">
                  <a:extLst>
                    <a:ext uri="{9D8B030D-6E8A-4147-A177-3AD203B41FA5}">
                      <a16:colId xmlns:a16="http://schemas.microsoft.com/office/drawing/2014/main" val="4212741325"/>
                    </a:ext>
                  </a:extLst>
                </a:gridCol>
                <a:gridCol w="5330283">
                  <a:extLst>
                    <a:ext uri="{9D8B030D-6E8A-4147-A177-3AD203B41FA5}">
                      <a16:colId xmlns:a16="http://schemas.microsoft.com/office/drawing/2014/main" val="2893435284"/>
                    </a:ext>
                  </a:extLst>
                </a:gridCol>
              </a:tblGrid>
              <a:tr h="357604">
                <a:tc>
                  <a:txBody>
                    <a:bodyPr/>
                    <a:lstStyle/>
                    <a:p>
                      <a:pPr algn="ctr" fontAlgn="base"/>
                      <a:r>
                        <a:rPr lang="en-GB" sz="2000" b="1" kern="1200" dirty="0">
                          <a:solidFill>
                            <a:srgbClr val="1E3061"/>
                          </a:solidFill>
                          <a:effectLst/>
                          <a:latin typeface="Comic Sans MS" panose="030F0702030302020204" pitchFamily="66" charset="0"/>
                        </a:rPr>
                        <a:t>Practice more</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tc>
                  <a:txBody>
                    <a:bodyPr/>
                    <a:lstStyle/>
                    <a:p>
                      <a:pPr algn="ctr" fontAlgn="base"/>
                      <a:r>
                        <a:rPr lang="en-GB" sz="2000" b="1" kern="1200" dirty="0">
                          <a:solidFill>
                            <a:srgbClr val="1E3061"/>
                          </a:solidFill>
                          <a:effectLst/>
                          <a:latin typeface="Comic Sans MS" panose="030F0702030302020204" pitchFamily="66" charset="0"/>
                        </a:rPr>
                        <a:t>Try Alone</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tc>
                  <a:txBody>
                    <a:bodyPr/>
                    <a:lstStyle/>
                    <a:p>
                      <a:pPr algn="ctr" fontAlgn="base"/>
                      <a:r>
                        <a:rPr lang="en-US" sz="2000" b="1" kern="1200" dirty="0">
                          <a:solidFill>
                            <a:srgbClr val="1E3061"/>
                          </a:solidFill>
                          <a:effectLst/>
                          <a:latin typeface="Comic Sans MS" panose="030F0702030302020204" pitchFamily="66" charset="0"/>
                        </a:rPr>
                        <a:t>Challenge 1</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val="2092171664"/>
                  </a:ext>
                </a:extLst>
              </a:tr>
              <a:tr h="4329724">
                <a:tc>
                  <a:txBody>
                    <a:bodyPr/>
                    <a:lstStyle/>
                    <a:p>
                      <a:pPr marL="0" marR="0">
                        <a:lnSpc>
                          <a:spcPct val="107000"/>
                        </a:lnSpc>
                        <a:spcAft>
                          <a:spcPts val="800"/>
                        </a:spcAft>
                        <a:buNone/>
                      </a:pPr>
                      <a:r>
                        <a:rPr lang="en-US" sz="1800" b="1"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Match the following</a:t>
                      </a:r>
                    </a:p>
                    <a:p>
                      <a:pPr marL="0" marR="0">
                        <a:lnSpc>
                          <a:spcPct val="107000"/>
                        </a:lnSpc>
                        <a:spcAft>
                          <a:spcPts val="800"/>
                        </a:spcAft>
                        <a:buNone/>
                      </a:pPr>
                      <a:endParaRPr lang="en-US" sz="18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a:lnSpc>
                          <a:spcPct val="107000"/>
                        </a:lnSpc>
                        <a:spcAft>
                          <a:spcPts val="800"/>
                        </a:spcAft>
                        <a:buNone/>
                      </a:pPr>
                      <a:endParaRPr lang="en-US" sz="2000" b="1"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nSpc>
                          <a:spcPct val="107000"/>
                        </a:lnSpc>
                        <a:spcAft>
                          <a:spcPts val="800"/>
                        </a:spcAft>
                        <a:buFont typeface="+mj-lt"/>
                        <a:buNone/>
                      </a:pPr>
                      <a:r>
                        <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Observe the table and answer the below questions.</a:t>
                      </a: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r>
                        <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1. Write the SUM formula to add the price of the fruits</a:t>
                      </a:r>
                    </a:p>
                    <a:p>
                      <a:pPr marL="0" marR="0" indent="0">
                        <a:lnSpc>
                          <a:spcPct val="107000"/>
                        </a:lnSpc>
                        <a:spcAft>
                          <a:spcPts val="800"/>
                        </a:spcAft>
                        <a:buFont typeface="+mj-lt"/>
                        <a:buNone/>
                      </a:pPr>
                      <a:r>
                        <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2. Which cell you will write the formula to add the price? </a:t>
                      </a:r>
                    </a:p>
                    <a:p>
                      <a:pPr marL="0" marR="0" indent="0">
                        <a:lnSpc>
                          <a:spcPct val="107000"/>
                        </a:lnSpc>
                        <a:spcAft>
                          <a:spcPts val="800"/>
                        </a:spcAft>
                        <a:buFont typeface="+mj-lt"/>
                        <a:buNone/>
                      </a:pPr>
                      <a:endParaRPr lang="en-US" sz="18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1E3061"/>
                          </a:solidFill>
                          <a:effectLst/>
                          <a:latin typeface="Comic Sans MS" panose="030F0702030302020204" pitchFamily="66" charset="0"/>
                          <a:ea typeface="+mn-ea"/>
                          <a:cs typeface="+mn-cs"/>
                        </a:rPr>
                        <a:t>Sara wants to add the total price of Cakes. How AUTOSUM will help her to calculate the cake price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1E3061"/>
                          </a:solidFill>
                          <a:effectLst/>
                          <a:latin typeface="Comic Sans MS" panose="030F0702030302020204" pitchFamily="66" charset="0"/>
                          <a:ea typeface="+mn-ea"/>
                          <a:cs typeface="+mn-cs"/>
                        </a:rPr>
                        <a:t>Write the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1E3061"/>
                        </a:solidFill>
                        <a:effectLst/>
                        <a:latin typeface="Comic Sans MS" panose="030F0702030302020204" pitchFamily="66" charset="0"/>
                        <a:ea typeface="+mn-ea"/>
                        <a:cs typeface="+mn-cs"/>
                      </a:endParaRPr>
                    </a:p>
                    <a:p>
                      <a:pPr marL="0" marR="0" indent="0">
                        <a:lnSpc>
                          <a:spcPct val="107000"/>
                        </a:lnSpc>
                        <a:spcBef>
                          <a:spcPts val="0"/>
                        </a:spcBef>
                        <a:spcAft>
                          <a:spcPts val="800"/>
                        </a:spcAft>
                        <a:buNone/>
                      </a:pPr>
                      <a:r>
                        <a:rPr lang="en-US" sz="1600" b="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Create</a:t>
                      </a:r>
                      <a:r>
                        <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 the SUM formula to find the total number of chocolates eaten on Sunday and Monday.</a:t>
                      </a:r>
                    </a:p>
                    <a:p>
                      <a:pPr marL="0" marR="0" indent="0">
                        <a:lnSpc>
                          <a:spcPct val="107000"/>
                        </a:lnSpc>
                        <a:spcBef>
                          <a:spcPts val="0"/>
                        </a:spcBef>
                        <a:spcAft>
                          <a:spcPts val="800"/>
                        </a:spcAft>
                        <a:buNone/>
                      </a:pPr>
                      <a:r>
                        <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Mention the cell name you will write the formula to calculate.</a:t>
                      </a: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73321452"/>
                  </a:ext>
                </a:extLst>
              </a:tr>
            </a:tbl>
          </a:graphicData>
        </a:graphic>
      </p:graphicFrame>
      <p:pic>
        <p:nvPicPr>
          <p:cNvPr id="10" name="Picture 9">
            <a:extLst>
              <a:ext uri="{FF2B5EF4-FFF2-40B4-BE49-F238E27FC236}">
                <a16:creationId xmlns:a16="http://schemas.microsoft.com/office/drawing/2014/main" id="{F275501E-612F-3C5F-8670-056E5B09051F}"/>
              </a:ext>
            </a:extLst>
          </p:cNvPr>
          <p:cNvPicPr>
            <a:picLocks noChangeAspect="1"/>
          </p:cNvPicPr>
          <p:nvPr/>
        </p:nvPicPr>
        <p:blipFill>
          <a:blip r:embed="rId4"/>
          <a:stretch>
            <a:fillRect/>
          </a:stretch>
        </p:blipFill>
        <p:spPr>
          <a:xfrm flipV="1">
            <a:off x="7008977" y="3693434"/>
            <a:ext cx="377050" cy="380725"/>
          </a:xfrm>
          <a:prstGeom prst="rect">
            <a:avLst/>
          </a:prstGeom>
        </p:spPr>
      </p:pic>
      <p:graphicFrame>
        <p:nvGraphicFramePr>
          <p:cNvPr id="2" name="Table 1">
            <a:extLst>
              <a:ext uri="{FF2B5EF4-FFF2-40B4-BE49-F238E27FC236}">
                <a16:creationId xmlns:a16="http://schemas.microsoft.com/office/drawing/2014/main" id="{8E84A64E-C41C-442C-9A38-F49C926CA83A}"/>
              </a:ext>
            </a:extLst>
          </p:cNvPr>
          <p:cNvGraphicFramePr>
            <a:graphicFrameLocks noGrp="1"/>
          </p:cNvGraphicFramePr>
          <p:nvPr>
            <p:extLst>
              <p:ext uri="{D42A27DB-BD31-4B8C-83A1-F6EECF244321}">
                <p14:modId xmlns:p14="http://schemas.microsoft.com/office/powerpoint/2010/main" val="4177331199"/>
              </p:ext>
            </p:extLst>
          </p:nvPr>
        </p:nvGraphicFramePr>
        <p:xfrm>
          <a:off x="402648" y="1576323"/>
          <a:ext cx="3343544" cy="2387600"/>
        </p:xfrm>
        <a:graphic>
          <a:graphicData uri="http://schemas.openxmlformats.org/drawingml/2006/table">
            <a:tbl>
              <a:tblPr firstRow="1" bandRow="1">
                <a:tableStyleId>{8A107856-5554-42FB-B03E-39F5DBC370BA}</a:tableStyleId>
              </a:tblPr>
              <a:tblGrid>
                <a:gridCol w="1671772">
                  <a:extLst>
                    <a:ext uri="{9D8B030D-6E8A-4147-A177-3AD203B41FA5}">
                      <a16:colId xmlns:a16="http://schemas.microsoft.com/office/drawing/2014/main" val="662909433"/>
                    </a:ext>
                  </a:extLst>
                </a:gridCol>
                <a:gridCol w="1671772">
                  <a:extLst>
                    <a:ext uri="{9D8B030D-6E8A-4147-A177-3AD203B41FA5}">
                      <a16:colId xmlns:a16="http://schemas.microsoft.com/office/drawing/2014/main" val="2870402260"/>
                    </a:ext>
                  </a:extLst>
                </a:gridCol>
              </a:tblGrid>
              <a:tr h="370840">
                <a:tc>
                  <a:txBody>
                    <a:bodyPr/>
                    <a:lstStyle/>
                    <a:p>
                      <a:r>
                        <a:rPr lang="en-US" sz="1600" dirty="0">
                          <a:solidFill>
                            <a:srgbClr val="1E3061"/>
                          </a:solidFill>
                          <a:latin typeface="Comic Sans MS" panose="030F0702030302020204" pitchFamily="66" charset="0"/>
                        </a:rPr>
                        <a:t>Terms </a:t>
                      </a:r>
                    </a:p>
                  </a:txBody>
                  <a:tcPr/>
                </a:tc>
                <a:tc>
                  <a:txBody>
                    <a:bodyPr/>
                    <a:lstStyle/>
                    <a:p>
                      <a:r>
                        <a:rPr lang="en-US" sz="1600" dirty="0">
                          <a:solidFill>
                            <a:srgbClr val="1E3061"/>
                          </a:solidFill>
                          <a:latin typeface="Comic Sans MS" panose="030F0702030302020204" pitchFamily="66" charset="0"/>
                        </a:rPr>
                        <a:t>Meaning</a:t>
                      </a:r>
                    </a:p>
                  </a:txBody>
                  <a:tcPr/>
                </a:tc>
                <a:extLst>
                  <a:ext uri="{0D108BD9-81ED-4DB2-BD59-A6C34878D82A}">
                    <a16:rowId xmlns:a16="http://schemas.microsoft.com/office/drawing/2014/main" val="1707115661"/>
                  </a:ext>
                </a:extLst>
              </a:tr>
              <a:tr h="370840">
                <a:tc>
                  <a:txBody>
                    <a:bodyPr/>
                    <a:lstStyle/>
                    <a:p>
                      <a:r>
                        <a:rPr lang="en-US" sz="1600" dirty="0">
                          <a:solidFill>
                            <a:srgbClr val="1E3061"/>
                          </a:solidFill>
                          <a:latin typeface="Comic Sans MS" panose="030F0702030302020204" pitchFamily="66" charset="0"/>
                        </a:rPr>
                        <a:t>SUM function</a:t>
                      </a:r>
                    </a:p>
                  </a:txBody>
                  <a:tcPr/>
                </a:tc>
                <a:tc>
                  <a:txBody>
                    <a:bodyPr/>
                    <a:lstStyle/>
                    <a:p>
                      <a:r>
                        <a:rPr lang="en-US" sz="1600" dirty="0">
                          <a:solidFill>
                            <a:srgbClr val="1E3061"/>
                          </a:solidFill>
                          <a:latin typeface="Comic Sans MS" panose="030F0702030302020204" pitchFamily="66" charset="0"/>
                        </a:rPr>
                        <a:t>Quickly inserts the SUM function</a:t>
                      </a:r>
                    </a:p>
                  </a:txBody>
                  <a:tcPr/>
                </a:tc>
                <a:extLst>
                  <a:ext uri="{0D108BD9-81ED-4DB2-BD59-A6C34878D82A}">
                    <a16:rowId xmlns:a16="http://schemas.microsoft.com/office/drawing/2014/main" val="3309515869"/>
                  </a:ext>
                </a:extLst>
              </a:tr>
              <a:tr h="370840">
                <a:tc>
                  <a:txBody>
                    <a:bodyPr/>
                    <a:lstStyle/>
                    <a:p>
                      <a:r>
                        <a:rPr lang="en-US" sz="1600" dirty="0">
                          <a:solidFill>
                            <a:srgbClr val="1E3061"/>
                          </a:solidFill>
                          <a:latin typeface="Comic Sans MS" panose="030F0702030302020204" pitchFamily="66" charset="0"/>
                        </a:rPr>
                        <a:t>AutoSum (</a:t>
                      </a:r>
                      <a:r>
                        <a:rPr lang="el-GR" sz="1600" dirty="0">
                          <a:solidFill>
                            <a:srgbClr val="1E3061"/>
                          </a:solidFill>
                          <a:latin typeface="Comic Sans MS" panose="030F0702030302020204" pitchFamily="66" charset="0"/>
                        </a:rPr>
                        <a:t>Σ)</a:t>
                      </a:r>
                      <a:endParaRPr lang="en-US" sz="1600" dirty="0">
                        <a:solidFill>
                          <a:srgbClr val="1E3061"/>
                        </a:solidFill>
                        <a:latin typeface="Comic Sans MS" panose="030F0702030302020204" pitchFamily="66" charset="0"/>
                      </a:endParaRPr>
                    </a:p>
                  </a:txBody>
                  <a:tcPr/>
                </a:tc>
                <a:tc>
                  <a:txBody>
                    <a:bodyPr/>
                    <a:lstStyle/>
                    <a:p>
                      <a:r>
                        <a:rPr lang="en-US" sz="1600" dirty="0">
                          <a:solidFill>
                            <a:srgbClr val="1E3061"/>
                          </a:solidFill>
                          <a:latin typeface="Comic Sans MS" panose="030F0702030302020204" pitchFamily="66" charset="0"/>
                        </a:rPr>
                        <a:t>Values</a:t>
                      </a:r>
                    </a:p>
                  </a:txBody>
                  <a:tcPr/>
                </a:tc>
                <a:extLst>
                  <a:ext uri="{0D108BD9-81ED-4DB2-BD59-A6C34878D82A}">
                    <a16:rowId xmlns:a16="http://schemas.microsoft.com/office/drawing/2014/main" val="1611119246"/>
                  </a:ext>
                </a:extLst>
              </a:tr>
              <a:tr h="370840">
                <a:tc>
                  <a:txBody>
                    <a:bodyPr/>
                    <a:lstStyle/>
                    <a:p>
                      <a:r>
                        <a:rPr lang="en-US" sz="1600" dirty="0">
                          <a:solidFill>
                            <a:srgbClr val="1E3061"/>
                          </a:solidFill>
                          <a:latin typeface="Comic Sans MS" panose="030F0702030302020204" pitchFamily="66" charset="0"/>
                        </a:rPr>
                        <a:t>The SUM function can add only</a:t>
                      </a:r>
                    </a:p>
                  </a:txBody>
                  <a:tcPr/>
                </a:tc>
                <a:tc>
                  <a:txBody>
                    <a:bodyPr/>
                    <a:lstStyle/>
                    <a:p>
                      <a:r>
                        <a:rPr lang="en-US" sz="1600" dirty="0">
                          <a:solidFill>
                            <a:srgbClr val="1E3061"/>
                          </a:solidFill>
                          <a:latin typeface="Comic Sans MS" panose="030F0702030302020204" pitchFamily="66" charset="0"/>
                        </a:rPr>
                        <a:t>Adds numbers in cells</a:t>
                      </a:r>
                    </a:p>
                  </a:txBody>
                  <a:tcPr/>
                </a:tc>
                <a:extLst>
                  <a:ext uri="{0D108BD9-81ED-4DB2-BD59-A6C34878D82A}">
                    <a16:rowId xmlns:a16="http://schemas.microsoft.com/office/drawing/2014/main" val="566134601"/>
                  </a:ext>
                </a:extLst>
              </a:tr>
            </a:tbl>
          </a:graphicData>
        </a:graphic>
      </p:graphicFrame>
      <p:pic>
        <p:nvPicPr>
          <p:cNvPr id="3" name="Picture 2">
            <a:extLst>
              <a:ext uri="{FF2B5EF4-FFF2-40B4-BE49-F238E27FC236}">
                <a16:creationId xmlns:a16="http://schemas.microsoft.com/office/drawing/2014/main" id="{8F09C088-74B6-AD1F-6D0B-28F36861FDE3}"/>
              </a:ext>
            </a:extLst>
          </p:cNvPr>
          <p:cNvPicPr>
            <a:picLocks noChangeAspect="1"/>
          </p:cNvPicPr>
          <p:nvPr/>
        </p:nvPicPr>
        <p:blipFill>
          <a:blip r:embed="rId5"/>
          <a:stretch>
            <a:fillRect/>
          </a:stretch>
        </p:blipFill>
        <p:spPr>
          <a:xfrm>
            <a:off x="3920661" y="1841093"/>
            <a:ext cx="2600693" cy="1600533"/>
          </a:xfrm>
          <a:prstGeom prst="rect">
            <a:avLst/>
          </a:prstGeom>
        </p:spPr>
      </p:pic>
      <p:pic>
        <p:nvPicPr>
          <p:cNvPr id="18" name="Picture 17">
            <a:extLst>
              <a:ext uri="{FF2B5EF4-FFF2-40B4-BE49-F238E27FC236}">
                <a16:creationId xmlns:a16="http://schemas.microsoft.com/office/drawing/2014/main" id="{11964ECB-013F-D24A-1623-3E398EB5DF2E}"/>
              </a:ext>
            </a:extLst>
          </p:cNvPr>
          <p:cNvPicPr>
            <a:picLocks noChangeAspect="1"/>
          </p:cNvPicPr>
          <p:nvPr/>
        </p:nvPicPr>
        <p:blipFill>
          <a:blip r:embed="rId6"/>
          <a:stretch>
            <a:fillRect/>
          </a:stretch>
        </p:blipFill>
        <p:spPr>
          <a:xfrm>
            <a:off x="7676537" y="2051251"/>
            <a:ext cx="3525028" cy="1642183"/>
          </a:xfrm>
          <a:prstGeom prst="rect">
            <a:avLst/>
          </a:prstGeom>
        </p:spPr>
      </p:pic>
      <p:pic>
        <p:nvPicPr>
          <p:cNvPr id="19" name="Picture 18">
            <a:extLst>
              <a:ext uri="{FF2B5EF4-FFF2-40B4-BE49-F238E27FC236}">
                <a16:creationId xmlns:a16="http://schemas.microsoft.com/office/drawing/2014/main" id="{281777DC-CAF9-F23F-E8CB-0D24C7E26540}"/>
              </a:ext>
            </a:extLst>
          </p:cNvPr>
          <p:cNvPicPr/>
          <p:nvPr/>
        </p:nvPicPr>
        <p:blipFill rotWithShape="1">
          <a:blip r:embed="rId7"/>
          <a:srcRect r="6918"/>
          <a:stretch/>
        </p:blipFill>
        <p:spPr>
          <a:xfrm>
            <a:off x="8236062" y="5048091"/>
            <a:ext cx="2594922" cy="1462510"/>
          </a:xfrm>
          <a:prstGeom prst="rect">
            <a:avLst/>
          </a:prstGeom>
        </p:spPr>
      </p:pic>
    </p:spTree>
    <p:extLst>
      <p:ext uri="{BB962C8B-B14F-4D97-AF65-F5344CB8AC3E}">
        <p14:creationId xmlns:p14="http://schemas.microsoft.com/office/powerpoint/2010/main" val="251789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56445-49EA-2AD3-2C1C-76DEF3C892A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25B5D06-04B1-3C2C-D661-DA2A3FF94459}"/>
              </a:ext>
            </a:extLst>
          </p:cNvPr>
          <p:cNvPicPr>
            <a:picLocks noChangeAspect="1"/>
          </p:cNvPicPr>
          <p:nvPr/>
        </p:nvPicPr>
        <p:blipFill>
          <a:blip r:embed="rId3"/>
          <a:stretch>
            <a:fillRect/>
          </a:stretch>
        </p:blipFill>
        <p:spPr>
          <a:xfrm>
            <a:off x="8568389" y="36005"/>
            <a:ext cx="632761" cy="768594"/>
          </a:xfrm>
          <a:prstGeom prst="rect">
            <a:avLst/>
          </a:prstGeom>
        </p:spPr>
      </p:pic>
      <p:sp>
        <p:nvSpPr>
          <p:cNvPr id="12" name="Rectangle 11">
            <a:extLst>
              <a:ext uri="{FF2B5EF4-FFF2-40B4-BE49-F238E27FC236}">
                <a16:creationId xmlns:a16="http://schemas.microsoft.com/office/drawing/2014/main" id="{40B207AF-F421-CE9D-DC0F-7A371767B82E}"/>
              </a:ext>
            </a:extLst>
          </p:cNvPr>
          <p:cNvSpPr/>
          <p:nvPr/>
        </p:nvSpPr>
        <p:spPr>
          <a:xfrm>
            <a:off x="10457041" y="104997"/>
            <a:ext cx="1489049"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 20  mins</a:t>
            </a:r>
          </a:p>
        </p:txBody>
      </p:sp>
      <p:pic>
        <p:nvPicPr>
          <p:cNvPr id="4" name="Picture 3">
            <a:extLst>
              <a:ext uri="{FF2B5EF4-FFF2-40B4-BE49-F238E27FC236}">
                <a16:creationId xmlns:a16="http://schemas.microsoft.com/office/drawing/2014/main" id="{9C393810-7743-9E87-8774-89ED1C0500B2}"/>
              </a:ext>
            </a:extLst>
          </p:cNvPr>
          <p:cNvPicPr>
            <a:picLocks noChangeAspect="1"/>
          </p:cNvPicPr>
          <p:nvPr/>
        </p:nvPicPr>
        <p:blipFill>
          <a:blip r:embed="rId4"/>
          <a:stretch>
            <a:fillRect/>
          </a:stretch>
        </p:blipFill>
        <p:spPr>
          <a:xfrm>
            <a:off x="6411685" y="189742"/>
            <a:ext cx="1937657" cy="768594"/>
          </a:xfrm>
          <a:prstGeom prst="rect">
            <a:avLst/>
          </a:prstGeom>
        </p:spPr>
      </p:pic>
      <p:graphicFrame>
        <p:nvGraphicFramePr>
          <p:cNvPr id="6" name="Table 5">
            <a:extLst>
              <a:ext uri="{FF2B5EF4-FFF2-40B4-BE49-F238E27FC236}">
                <a16:creationId xmlns:a16="http://schemas.microsoft.com/office/drawing/2014/main" id="{1DE13084-9B93-7B83-380B-A911FBE99347}"/>
              </a:ext>
            </a:extLst>
          </p:cNvPr>
          <p:cNvGraphicFramePr>
            <a:graphicFrameLocks noGrp="1"/>
          </p:cNvGraphicFramePr>
          <p:nvPr>
            <p:extLst>
              <p:ext uri="{D42A27DB-BD31-4B8C-83A1-F6EECF244321}">
                <p14:modId xmlns:p14="http://schemas.microsoft.com/office/powerpoint/2010/main" val="664323295"/>
              </p:ext>
            </p:extLst>
          </p:nvPr>
        </p:nvGraphicFramePr>
        <p:xfrm>
          <a:off x="279608" y="958336"/>
          <a:ext cx="11780311" cy="5674709"/>
        </p:xfrm>
        <a:graphic>
          <a:graphicData uri="http://schemas.openxmlformats.org/drawingml/2006/table">
            <a:tbl>
              <a:tblPr firstRow="1" bandRow="1">
                <a:tableStyleId>{BC89EF96-8CEA-46FF-86C4-4CE0E7609802}</a:tableStyleId>
              </a:tblPr>
              <a:tblGrid>
                <a:gridCol w="2809032">
                  <a:extLst>
                    <a:ext uri="{9D8B030D-6E8A-4147-A177-3AD203B41FA5}">
                      <a16:colId xmlns:a16="http://schemas.microsoft.com/office/drawing/2014/main" val="2599942467"/>
                    </a:ext>
                  </a:extLst>
                </a:gridCol>
                <a:gridCol w="3759200">
                  <a:extLst>
                    <a:ext uri="{9D8B030D-6E8A-4147-A177-3AD203B41FA5}">
                      <a16:colId xmlns:a16="http://schemas.microsoft.com/office/drawing/2014/main" val="4212741325"/>
                    </a:ext>
                  </a:extLst>
                </a:gridCol>
                <a:gridCol w="5212079">
                  <a:extLst>
                    <a:ext uri="{9D8B030D-6E8A-4147-A177-3AD203B41FA5}">
                      <a16:colId xmlns:a16="http://schemas.microsoft.com/office/drawing/2014/main" val="2893435284"/>
                    </a:ext>
                  </a:extLst>
                </a:gridCol>
              </a:tblGrid>
              <a:tr h="438562">
                <a:tc>
                  <a:txBody>
                    <a:bodyPr/>
                    <a:lstStyle/>
                    <a:p>
                      <a:pPr algn="ctr" fontAlgn="base"/>
                      <a:r>
                        <a:rPr lang="en-GB" sz="2000" b="1" kern="1200" dirty="0">
                          <a:solidFill>
                            <a:srgbClr val="1E3061"/>
                          </a:solidFill>
                          <a:effectLst/>
                          <a:latin typeface="Comic Sans MS" panose="030F0702030302020204" pitchFamily="66" charset="0"/>
                        </a:rPr>
                        <a:t>Practice more</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tc>
                  <a:txBody>
                    <a:bodyPr/>
                    <a:lstStyle/>
                    <a:p>
                      <a:pPr algn="ctr" fontAlgn="base"/>
                      <a:r>
                        <a:rPr lang="en-GB" sz="2000" b="1" kern="1200" dirty="0">
                          <a:solidFill>
                            <a:srgbClr val="1E3061"/>
                          </a:solidFill>
                          <a:effectLst/>
                          <a:latin typeface="Comic Sans MS" panose="030F0702030302020204" pitchFamily="66" charset="0"/>
                        </a:rPr>
                        <a:t>Try Alone</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tc>
                  <a:txBody>
                    <a:bodyPr/>
                    <a:lstStyle/>
                    <a:p>
                      <a:pPr algn="ctr" fontAlgn="base"/>
                      <a:r>
                        <a:rPr lang="en-US" sz="2000" b="1" kern="1200" dirty="0">
                          <a:solidFill>
                            <a:srgbClr val="1E3061"/>
                          </a:solidFill>
                          <a:effectLst/>
                          <a:latin typeface="Comic Sans MS" panose="030F0702030302020204" pitchFamily="66" charset="0"/>
                        </a:rPr>
                        <a:t>Challenge 1</a:t>
                      </a:r>
                      <a:endParaRPr lang="en-US" sz="2000" b="1" kern="1200" dirty="0">
                        <a:solidFill>
                          <a:srgbClr val="1E3061"/>
                        </a:solidFill>
                        <a:effectLst/>
                        <a:latin typeface="Comic Sans MS" panose="030F0702030302020204" pitchFamily="66" charset="0"/>
                        <a:ea typeface="+mn-ea"/>
                        <a:cs typeface="Times New Roman" panose="02020603050405020304" pitchFamily="18" charset="0"/>
                      </a:endParaRPr>
                    </a:p>
                  </a:txBody>
                  <a:tcPr>
                    <a:solidFill>
                      <a:schemeClr val="accent1">
                        <a:lumMod val="60000"/>
                        <a:lumOff val="40000"/>
                      </a:schemeClr>
                    </a:solidFill>
                  </a:tcPr>
                </a:tc>
                <a:extLst>
                  <a:ext uri="{0D108BD9-81ED-4DB2-BD59-A6C34878D82A}">
                    <a16:rowId xmlns:a16="http://schemas.microsoft.com/office/drawing/2014/main" val="2092171664"/>
                  </a:ext>
                </a:extLst>
              </a:tr>
              <a:tr h="4859357">
                <a:tc>
                  <a:txBody>
                    <a:bodyPr/>
                    <a:lstStyle/>
                    <a:p>
                      <a:pPr marL="0" marR="0">
                        <a:lnSpc>
                          <a:spcPct val="107000"/>
                        </a:lnSpc>
                        <a:spcAft>
                          <a:spcPts val="800"/>
                        </a:spcAft>
                        <a:buNone/>
                      </a:pPr>
                      <a:r>
                        <a:rPr lang="en-US" sz="1800" b="1"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Match the following</a:t>
                      </a:r>
                    </a:p>
                    <a:p>
                      <a:pPr marL="0" marR="0">
                        <a:lnSpc>
                          <a:spcPct val="107000"/>
                        </a:lnSpc>
                        <a:spcAft>
                          <a:spcPts val="800"/>
                        </a:spcAft>
                        <a:buNone/>
                      </a:pPr>
                      <a:endParaRPr lang="en-US" sz="18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txBody>
                  <a:tcPr marL="68580" marR="68580" marT="0" marB="0"/>
                </a:tc>
                <a:tc>
                  <a:txBody>
                    <a:bodyPr/>
                    <a:lstStyle/>
                    <a:p>
                      <a:pPr marL="0" marR="0" indent="0">
                        <a:lnSpc>
                          <a:spcPct val="107000"/>
                        </a:lnSpc>
                        <a:spcAft>
                          <a:spcPts val="800"/>
                        </a:spcAft>
                        <a:buFont typeface="+mj-lt"/>
                        <a:buNone/>
                      </a:pPr>
                      <a:r>
                        <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rPr>
                        <a:t>Observe the table and answer the below questions.</a:t>
                      </a: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endParaRPr lang="en-US" sz="1600" b="0" kern="100" dirty="0">
                        <a:solidFill>
                          <a:srgbClr val="1E3061"/>
                        </a:solidFill>
                        <a:effectLst/>
                        <a:latin typeface="Comic Sans MS" panose="030F0702030302020204" pitchFamily="66" charset="0"/>
                        <a:ea typeface="Aptos" panose="020B0004020202020204" pitchFamily="34" charset="0"/>
                        <a:cs typeface="Times New Roman" panose="02020603050405020304" pitchFamily="18" charset="0"/>
                      </a:endParaRPr>
                    </a:p>
                    <a:p>
                      <a:pPr marL="0" marR="0" indent="0">
                        <a:lnSpc>
                          <a:spcPct val="107000"/>
                        </a:lnSpc>
                        <a:spcAft>
                          <a:spcPts val="800"/>
                        </a:spcAft>
                        <a:buFont typeface="+mj-lt"/>
                        <a:buNone/>
                      </a:pPr>
                      <a:r>
                        <a:rPr lang="en-US" sz="1600" b="0" kern="100" dirty="0">
                          <a:solidFill>
                            <a:srgbClr val="FF0000"/>
                          </a:solidFill>
                          <a:effectLst/>
                          <a:latin typeface="Comic Sans MS" panose="030F0702030302020204" pitchFamily="66" charset="0"/>
                          <a:ea typeface="Aptos" panose="020B0004020202020204" pitchFamily="34" charset="0"/>
                          <a:cs typeface="Times New Roman" panose="02020603050405020304" pitchFamily="18" charset="0"/>
                        </a:rPr>
                        <a:t>1. =SUM(B2:B5)</a:t>
                      </a:r>
                    </a:p>
                    <a:p>
                      <a:pPr marL="0" marR="0" indent="0">
                        <a:lnSpc>
                          <a:spcPct val="107000"/>
                        </a:lnSpc>
                        <a:spcAft>
                          <a:spcPts val="800"/>
                        </a:spcAft>
                        <a:buFont typeface="+mj-lt"/>
                        <a:buNone/>
                      </a:pPr>
                      <a:r>
                        <a:rPr lang="en-US" sz="1600" b="0" kern="100" dirty="0">
                          <a:solidFill>
                            <a:srgbClr val="FF0000"/>
                          </a:solidFill>
                          <a:effectLst/>
                          <a:latin typeface="Comic Sans MS" panose="030F0702030302020204" pitchFamily="66" charset="0"/>
                          <a:ea typeface="Aptos" panose="020B0004020202020204" pitchFamily="34" charset="0"/>
                          <a:cs typeface="Times New Roman" panose="02020603050405020304" pitchFamily="18" charset="0"/>
                        </a:rPr>
                        <a:t>2. The formula has to be written in the cell B6</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1E3061"/>
                          </a:solidFill>
                          <a:effectLst/>
                          <a:latin typeface="Comic Sans MS" panose="030F0702030302020204" pitchFamily="66" charset="0"/>
                          <a:ea typeface="+mn-ea"/>
                          <a:cs typeface="+mn-cs"/>
                        </a:rPr>
                        <a:t>Sara wants to add the total price of Cakes. How AUTOSUM will help her to calculate the cake price . Write the steps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FF0000"/>
                          </a:solidFill>
                          <a:effectLst/>
                          <a:latin typeface="Comic Sans MS" panose="030F0702030302020204" pitchFamily="66" charset="0"/>
                          <a:ea typeface="+mn-ea"/>
                          <a:cs typeface="+mn-cs"/>
                        </a:rPr>
                        <a:t>AUTOSUM will help Sara quickly calculate the total price of cakes by automatically adding all the values in the “Cakes Price” column (Column D)</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1. Sara has to click on the cell D6.</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2. Then click on the AUTOSUM button from Home tab or Formula tab.</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Times New Roman" panose="02020603050405020304" pitchFamily="18" charset="0"/>
                        </a:rPr>
                        <a:t>3. AUTOSUM will automatically select the range to add the numbers.</a:t>
                      </a:r>
                      <a:endParaRPr lang="en-US" sz="1600" b="0" baseline="0" dirty="0">
                        <a:solidFill>
                          <a:schemeClr val="tx1"/>
                        </a:solidFill>
                        <a:latin typeface="Comic Sans MS" panose="030F0702030302020204" pitchFamily="66"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kern="1200" dirty="0">
                        <a:solidFill>
                          <a:srgbClr val="1E3061"/>
                        </a:solidFill>
                        <a:effectLst/>
                        <a:latin typeface="Comic Sans MS" panose="030F0702030302020204" pitchFamily="66" charset="0"/>
                        <a:ea typeface="+mn-ea"/>
                        <a:cs typeface="+mn-cs"/>
                      </a:endParaRPr>
                    </a:p>
                    <a:p>
                      <a:pPr marL="0" marR="0" indent="0">
                        <a:lnSpc>
                          <a:spcPct val="107000"/>
                        </a:lnSpc>
                        <a:spcBef>
                          <a:spcPts val="0"/>
                        </a:spcBef>
                        <a:spcAft>
                          <a:spcPts val="800"/>
                        </a:spcAft>
                        <a:buNone/>
                      </a:pPr>
                      <a:r>
                        <a:rPr lang="en-US" sz="1600" b="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Create</a:t>
                      </a:r>
                      <a:r>
                        <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 the SUM formula to find the total number of chocolates eaten on Sunday and Monday.</a:t>
                      </a:r>
                    </a:p>
                    <a:p>
                      <a:pPr marL="0" marR="0" indent="0">
                        <a:lnSpc>
                          <a:spcPct val="107000"/>
                        </a:lnSpc>
                        <a:spcBef>
                          <a:spcPts val="0"/>
                        </a:spcBef>
                        <a:spcAft>
                          <a:spcPts val="800"/>
                        </a:spcAft>
                        <a:buNone/>
                      </a:pPr>
                      <a:r>
                        <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rPr>
                        <a:t>Mention the cell name you will write the formula to calculate.</a:t>
                      </a:r>
                    </a:p>
                    <a:p>
                      <a:pPr marL="0" marR="0" indent="0">
                        <a:lnSpc>
                          <a:spcPct val="107000"/>
                        </a:lnSpc>
                        <a:spcBef>
                          <a:spcPts val="0"/>
                        </a:spcBef>
                        <a:spcAft>
                          <a:spcPts val="800"/>
                        </a:spcAft>
                        <a:buNone/>
                      </a:pPr>
                      <a:r>
                        <a:rPr lang="de-DE" sz="1600" b="0" baseline="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Sunday   B8 =sum(B3:B6)</a:t>
                      </a:r>
                    </a:p>
                    <a:p>
                      <a:pPr marL="0" marR="0" indent="0">
                        <a:lnSpc>
                          <a:spcPct val="107000"/>
                        </a:lnSpc>
                        <a:spcBef>
                          <a:spcPts val="0"/>
                        </a:spcBef>
                        <a:spcAft>
                          <a:spcPts val="800"/>
                        </a:spcAft>
                        <a:buNone/>
                      </a:pPr>
                      <a:r>
                        <a:rPr lang="de-DE" sz="1600" b="0" baseline="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Monday   C8  =sum(C3:C6)</a:t>
                      </a:r>
                    </a:p>
                    <a:p>
                      <a:pPr marL="0" marR="0" indent="0">
                        <a:lnSpc>
                          <a:spcPct val="107000"/>
                        </a:lnSpc>
                        <a:spcBef>
                          <a:spcPts val="0"/>
                        </a:spcBef>
                        <a:spcAft>
                          <a:spcPts val="800"/>
                        </a:spcAft>
                        <a:buNone/>
                      </a:pPr>
                      <a:endParaRPr lang="en-US" sz="1600" b="0" baseline="0" dirty="0">
                        <a:solidFill>
                          <a:srgbClr val="1E306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73321452"/>
                  </a:ext>
                </a:extLst>
              </a:tr>
            </a:tbl>
          </a:graphicData>
        </a:graphic>
      </p:graphicFrame>
      <p:pic>
        <p:nvPicPr>
          <p:cNvPr id="11" name="Picture 10">
            <a:extLst>
              <a:ext uri="{FF2B5EF4-FFF2-40B4-BE49-F238E27FC236}">
                <a16:creationId xmlns:a16="http://schemas.microsoft.com/office/drawing/2014/main" id="{57B5CFDF-99D4-AE2B-16FB-F12670D69439}"/>
              </a:ext>
            </a:extLst>
          </p:cNvPr>
          <p:cNvPicPr>
            <a:picLocks noChangeAspect="1"/>
          </p:cNvPicPr>
          <p:nvPr/>
        </p:nvPicPr>
        <p:blipFill>
          <a:blip r:embed="rId5"/>
          <a:stretch>
            <a:fillRect/>
          </a:stretch>
        </p:blipFill>
        <p:spPr>
          <a:xfrm>
            <a:off x="245910" y="280651"/>
            <a:ext cx="4553585" cy="523948"/>
          </a:xfrm>
          <a:prstGeom prst="rect">
            <a:avLst/>
          </a:prstGeom>
        </p:spPr>
      </p:pic>
      <p:pic>
        <p:nvPicPr>
          <p:cNvPr id="20" name="Picture 19">
            <a:extLst>
              <a:ext uri="{FF2B5EF4-FFF2-40B4-BE49-F238E27FC236}">
                <a16:creationId xmlns:a16="http://schemas.microsoft.com/office/drawing/2014/main" id="{2182912B-7393-8B31-5F24-4226FEC6CA5A}"/>
              </a:ext>
            </a:extLst>
          </p:cNvPr>
          <p:cNvPicPr>
            <a:picLocks noChangeAspect="1"/>
          </p:cNvPicPr>
          <p:nvPr/>
        </p:nvPicPr>
        <p:blipFill>
          <a:blip r:embed="rId6"/>
          <a:stretch>
            <a:fillRect/>
          </a:stretch>
        </p:blipFill>
        <p:spPr>
          <a:xfrm>
            <a:off x="8909442" y="3990310"/>
            <a:ext cx="536494" cy="335309"/>
          </a:xfrm>
          <a:prstGeom prst="rect">
            <a:avLst/>
          </a:prstGeom>
        </p:spPr>
      </p:pic>
      <p:graphicFrame>
        <p:nvGraphicFramePr>
          <p:cNvPr id="2" name="Table 1">
            <a:extLst>
              <a:ext uri="{FF2B5EF4-FFF2-40B4-BE49-F238E27FC236}">
                <a16:creationId xmlns:a16="http://schemas.microsoft.com/office/drawing/2014/main" id="{D9EC8032-2435-A9C5-426F-61D084F583CE}"/>
              </a:ext>
            </a:extLst>
          </p:cNvPr>
          <p:cNvGraphicFramePr>
            <a:graphicFrameLocks noGrp="1"/>
          </p:cNvGraphicFramePr>
          <p:nvPr>
            <p:extLst>
              <p:ext uri="{D42A27DB-BD31-4B8C-83A1-F6EECF244321}">
                <p14:modId xmlns:p14="http://schemas.microsoft.com/office/powerpoint/2010/main" val="1141017947"/>
              </p:ext>
            </p:extLst>
          </p:nvPr>
        </p:nvGraphicFramePr>
        <p:xfrm>
          <a:off x="279608" y="2115115"/>
          <a:ext cx="2778552" cy="2839720"/>
        </p:xfrm>
        <a:graphic>
          <a:graphicData uri="http://schemas.openxmlformats.org/drawingml/2006/table">
            <a:tbl>
              <a:tblPr firstRow="1" bandRow="1">
                <a:tableStyleId>{93296810-A885-4BE3-A3E7-6D5BEEA58F35}</a:tableStyleId>
              </a:tblPr>
              <a:tblGrid>
                <a:gridCol w="1389276">
                  <a:extLst>
                    <a:ext uri="{9D8B030D-6E8A-4147-A177-3AD203B41FA5}">
                      <a16:colId xmlns:a16="http://schemas.microsoft.com/office/drawing/2014/main" val="3323383936"/>
                    </a:ext>
                  </a:extLst>
                </a:gridCol>
                <a:gridCol w="1389276">
                  <a:extLst>
                    <a:ext uri="{9D8B030D-6E8A-4147-A177-3AD203B41FA5}">
                      <a16:colId xmlns:a16="http://schemas.microsoft.com/office/drawing/2014/main" val="2564584656"/>
                    </a:ext>
                  </a:extLst>
                </a:gridCol>
              </a:tblGrid>
              <a:tr h="370840">
                <a:tc>
                  <a:txBody>
                    <a:bodyPr/>
                    <a:lstStyle/>
                    <a:p>
                      <a:r>
                        <a:rPr lang="en-US" sz="1600" dirty="0">
                          <a:solidFill>
                            <a:srgbClr val="1E3061"/>
                          </a:solidFill>
                          <a:latin typeface="Comic Sans MS" panose="030F0702030302020204" pitchFamily="66" charset="0"/>
                        </a:rPr>
                        <a:t>Terms </a:t>
                      </a:r>
                    </a:p>
                  </a:txBody>
                  <a:tcPr/>
                </a:tc>
                <a:tc>
                  <a:txBody>
                    <a:bodyPr/>
                    <a:lstStyle/>
                    <a:p>
                      <a:r>
                        <a:rPr lang="en-US" sz="1600" dirty="0">
                          <a:solidFill>
                            <a:srgbClr val="1E3061"/>
                          </a:solidFill>
                          <a:latin typeface="Comic Sans MS" panose="030F0702030302020204" pitchFamily="66" charset="0"/>
                        </a:rPr>
                        <a:t>Meaning</a:t>
                      </a:r>
                    </a:p>
                  </a:txBody>
                  <a:tcPr/>
                </a:tc>
                <a:extLst>
                  <a:ext uri="{0D108BD9-81ED-4DB2-BD59-A6C34878D82A}">
                    <a16:rowId xmlns:a16="http://schemas.microsoft.com/office/drawing/2014/main" val="2806386050"/>
                  </a:ext>
                </a:extLst>
              </a:tr>
              <a:tr h="370840">
                <a:tc>
                  <a:txBody>
                    <a:bodyPr/>
                    <a:lstStyle/>
                    <a:p>
                      <a:r>
                        <a:rPr lang="en-US" sz="1600" dirty="0">
                          <a:solidFill>
                            <a:srgbClr val="1E3061"/>
                          </a:solidFill>
                          <a:latin typeface="Comic Sans MS" panose="030F0702030302020204" pitchFamily="66" charset="0"/>
                        </a:rPr>
                        <a:t>SUM function</a:t>
                      </a:r>
                    </a:p>
                  </a:txBody>
                  <a:tcPr/>
                </a:tc>
                <a:tc>
                  <a:txBody>
                    <a:bodyPr/>
                    <a:lstStyle/>
                    <a:p>
                      <a:r>
                        <a:rPr lang="en-US" sz="1600" dirty="0">
                          <a:solidFill>
                            <a:srgbClr val="1E3061"/>
                          </a:solidFill>
                          <a:latin typeface="Comic Sans MS" panose="030F0702030302020204" pitchFamily="66" charset="0"/>
                        </a:rPr>
                        <a:t>Quickly inserts the SUM function</a:t>
                      </a:r>
                    </a:p>
                  </a:txBody>
                  <a:tcPr/>
                </a:tc>
                <a:extLst>
                  <a:ext uri="{0D108BD9-81ED-4DB2-BD59-A6C34878D82A}">
                    <a16:rowId xmlns:a16="http://schemas.microsoft.com/office/drawing/2014/main" val="1536112603"/>
                  </a:ext>
                </a:extLst>
              </a:tr>
              <a:tr h="370840">
                <a:tc>
                  <a:txBody>
                    <a:bodyPr/>
                    <a:lstStyle/>
                    <a:p>
                      <a:r>
                        <a:rPr lang="en-US" sz="1600" dirty="0">
                          <a:solidFill>
                            <a:srgbClr val="1E3061"/>
                          </a:solidFill>
                          <a:latin typeface="Comic Sans MS" panose="030F0702030302020204" pitchFamily="66" charset="0"/>
                        </a:rPr>
                        <a:t>AutoSum (</a:t>
                      </a:r>
                      <a:r>
                        <a:rPr lang="el-GR" sz="1600" dirty="0">
                          <a:solidFill>
                            <a:srgbClr val="1E3061"/>
                          </a:solidFill>
                          <a:latin typeface="Comic Sans MS" panose="030F0702030302020204" pitchFamily="66" charset="0"/>
                        </a:rPr>
                        <a:t>Σ)</a:t>
                      </a:r>
                      <a:endParaRPr lang="en-US" sz="1600" dirty="0">
                        <a:solidFill>
                          <a:srgbClr val="1E3061"/>
                        </a:solidFill>
                        <a:latin typeface="Comic Sans MS" panose="030F0702030302020204" pitchFamily="66" charset="0"/>
                      </a:endParaRPr>
                    </a:p>
                  </a:txBody>
                  <a:tcPr/>
                </a:tc>
                <a:tc>
                  <a:txBody>
                    <a:bodyPr/>
                    <a:lstStyle/>
                    <a:p>
                      <a:r>
                        <a:rPr lang="en-US" sz="1600" dirty="0">
                          <a:solidFill>
                            <a:srgbClr val="1E3061"/>
                          </a:solidFill>
                          <a:latin typeface="Comic Sans MS" panose="030F0702030302020204" pitchFamily="66" charset="0"/>
                        </a:rPr>
                        <a:t>Values</a:t>
                      </a:r>
                    </a:p>
                  </a:txBody>
                  <a:tcPr/>
                </a:tc>
                <a:extLst>
                  <a:ext uri="{0D108BD9-81ED-4DB2-BD59-A6C34878D82A}">
                    <a16:rowId xmlns:a16="http://schemas.microsoft.com/office/drawing/2014/main" val="2351536886"/>
                  </a:ext>
                </a:extLst>
              </a:tr>
              <a:tr h="370840">
                <a:tc>
                  <a:txBody>
                    <a:bodyPr/>
                    <a:lstStyle/>
                    <a:p>
                      <a:r>
                        <a:rPr lang="en-US" sz="1600" dirty="0">
                          <a:solidFill>
                            <a:srgbClr val="1E3061"/>
                          </a:solidFill>
                          <a:latin typeface="Comic Sans MS" panose="030F0702030302020204" pitchFamily="66" charset="0"/>
                        </a:rPr>
                        <a:t>The SUM function can add only</a:t>
                      </a:r>
                    </a:p>
                  </a:txBody>
                  <a:tcPr/>
                </a:tc>
                <a:tc>
                  <a:txBody>
                    <a:bodyPr/>
                    <a:lstStyle/>
                    <a:p>
                      <a:r>
                        <a:rPr lang="en-US" sz="1600" dirty="0">
                          <a:solidFill>
                            <a:srgbClr val="1E3061"/>
                          </a:solidFill>
                          <a:latin typeface="Comic Sans MS" panose="030F0702030302020204" pitchFamily="66" charset="0"/>
                        </a:rPr>
                        <a:t>Adds numbers in cells</a:t>
                      </a:r>
                    </a:p>
                  </a:txBody>
                  <a:tcPr/>
                </a:tc>
                <a:extLst>
                  <a:ext uri="{0D108BD9-81ED-4DB2-BD59-A6C34878D82A}">
                    <a16:rowId xmlns:a16="http://schemas.microsoft.com/office/drawing/2014/main" val="3566148445"/>
                  </a:ext>
                </a:extLst>
              </a:tr>
            </a:tbl>
          </a:graphicData>
        </a:graphic>
      </p:graphicFrame>
      <p:cxnSp>
        <p:nvCxnSpPr>
          <p:cNvPr id="5" name="Straight Arrow Connector 4">
            <a:extLst>
              <a:ext uri="{FF2B5EF4-FFF2-40B4-BE49-F238E27FC236}">
                <a16:creationId xmlns:a16="http://schemas.microsoft.com/office/drawing/2014/main" id="{4E4F68E5-E2B9-1BDD-A469-EF2425575CC5}"/>
              </a:ext>
            </a:extLst>
          </p:cNvPr>
          <p:cNvCxnSpPr/>
          <p:nvPr/>
        </p:nvCxnSpPr>
        <p:spPr>
          <a:xfrm>
            <a:off x="965200" y="2824480"/>
            <a:ext cx="1148080" cy="171704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AE7481CC-CB2A-AB4A-83CB-2E848F8B82AE}"/>
              </a:ext>
            </a:extLst>
          </p:cNvPr>
          <p:cNvCxnSpPr>
            <a:cxnSpLocks/>
          </p:cNvCxnSpPr>
          <p:nvPr/>
        </p:nvCxnSpPr>
        <p:spPr>
          <a:xfrm flipV="1">
            <a:off x="965200" y="2824480"/>
            <a:ext cx="1381760" cy="10109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9" name="Straight Arrow Connector 8">
            <a:extLst>
              <a:ext uri="{FF2B5EF4-FFF2-40B4-BE49-F238E27FC236}">
                <a16:creationId xmlns:a16="http://schemas.microsoft.com/office/drawing/2014/main" id="{6CFDEC69-FA9B-5449-21C5-D92BCF9B3447}"/>
              </a:ext>
            </a:extLst>
          </p:cNvPr>
          <p:cNvCxnSpPr>
            <a:cxnSpLocks/>
          </p:cNvCxnSpPr>
          <p:nvPr/>
        </p:nvCxnSpPr>
        <p:spPr>
          <a:xfrm flipV="1">
            <a:off x="812800" y="3835400"/>
            <a:ext cx="1534160" cy="85852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23" name="Picture 22">
            <a:extLst>
              <a:ext uri="{FF2B5EF4-FFF2-40B4-BE49-F238E27FC236}">
                <a16:creationId xmlns:a16="http://schemas.microsoft.com/office/drawing/2014/main" id="{76DE6A17-8752-1300-643B-9E3A7117038D}"/>
              </a:ext>
            </a:extLst>
          </p:cNvPr>
          <p:cNvPicPr>
            <a:picLocks noChangeAspect="1"/>
          </p:cNvPicPr>
          <p:nvPr/>
        </p:nvPicPr>
        <p:blipFill>
          <a:blip r:embed="rId7"/>
          <a:stretch>
            <a:fillRect/>
          </a:stretch>
        </p:blipFill>
        <p:spPr>
          <a:xfrm>
            <a:off x="3210560" y="2115115"/>
            <a:ext cx="2600693" cy="1600533"/>
          </a:xfrm>
          <a:prstGeom prst="rect">
            <a:avLst/>
          </a:prstGeom>
        </p:spPr>
      </p:pic>
    </p:spTree>
    <p:extLst>
      <p:ext uri="{BB962C8B-B14F-4D97-AF65-F5344CB8AC3E}">
        <p14:creationId xmlns:p14="http://schemas.microsoft.com/office/powerpoint/2010/main" val="2754781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53B3-4D67-A69E-1B4E-E3CA488506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47E6F5-82FD-4C82-88B6-D7D86C23965F}"/>
              </a:ext>
            </a:extLst>
          </p:cNvPr>
          <p:cNvSpPr/>
          <p:nvPr/>
        </p:nvSpPr>
        <p:spPr>
          <a:xfrm>
            <a:off x="7213600" y="406400"/>
            <a:ext cx="1198880"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 mins</a:t>
            </a:r>
          </a:p>
        </p:txBody>
      </p:sp>
      <p:sp>
        <p:nvSpPr>
          <p:cNvPr id="4" name="TextBox 3">
            <a:extLst>
              <a:ext uri="{FF2B5EF4-FFF2-40B4-BE49-F238E27FC236}">
                <a16:creationId xmlns:a16="http://schemas.microsoft.com/office/drawing/2014/main" id="{A222273C-1E7C-84C8-276D-6C9E2B2BE865}"/>
              </a:ext>
            </a:extLst>
          </p:cNvPr>
          <p:cNvSpPr txBox="1"/>
          <p:nvPr/>
        </p:nvSpPr>
        <p:spPr>
          <a:xfrm>
            <a:off x="-1364342" y="825828"/>
            <a:ext cx="10217785" cy="523220"/>
          </a:xfrm>
          <a:prstGeom prst="rect">
            <a:avLst/>
          </a:prstGeom>
          <a:noFill/>
        </p:spPr>
        <p:txBody>
          <a:bodyPr wrap="square" rtlCol="0">
            <a:spAutoFit/>
          </a:bodyPr>
          <a:lstStyle/>
          <a:p>
            <a:pPr algn="ctr"/>
            <a:r>
              <a:rPr lang="en-US" sz="2800" b="1" dirty="0">
                <a:solidFill>
                  <a:srgbClr val="0FA3DD"/>
                </a:solidFill>
                <a:latin typeface="Comic Sans MS" panose="030F0702030302020204" pitchFamily="66" charset="0"/>
              </a:rPr>
              <a:t>Answer the following</a:t>
            </a:r>
          </a:p>
        </p:txBody>
      </p:sp>
      <p:sp>
        <p:nvSpPr>
          <p:cNvPr id="8" name="TextBox 7">
            <a:extLst>
              <a:ext uri="{FF2B5EF4-FFF2-40B4-BE49-F238E27FC236}">
                <a16:creationId xmlns:a16="http://schemas.microsoft.com/office/drawing/2014/main" id="{7644CC67-BDDC-9D21-069C-CB9B2E59F90E}"/>
              </a:ext>
            </a:extLst>
          </p:cNvPr>
          <p:cNvSpPr txBox="1"/>
          <p:nvPr/>
        </p:nvSpPr>
        <p:spPr>
          <a:xfrm>
            <a:off x="514319" y="1349048"/>
            <a:ext cx="11528998" cy="4154984"/>
          </a:xfrm>
          <a:prstGeom prst="rect">
            <a:avLst/>
          </a:prstGeom>
          <a:noFill/>
        </p:spPr>
        <p:txBody>
          <a:bodyPr wrap="square">
            <a:spAutoFit/>
          </a:bodyPr>
          <a:lstStyle/>
          <a:p>
            <a:pPr marL="457200" indent="-457200">
              <a:buAutoNum type="arabicPeriod"/>
            </a:pPr>
            <a:r>
              <a:rPr lang="en-US" sz="2400" dirty="0">
                <a:solidFill>
                  <a:srgbClr val="0E4D79"/>
                </a:solidFill>
                <a:latin typeface="Comic Sans MS" panose="030F0702030302020204" pitchFamily="66" charset="0"/>
              </a:rPr>
              <a:t>A class survey has missing numbers in some cells. What will SUM do?</a:t>
            </a:r>
          </a:p>
          <a:p>
            <a:pPr marL="457200" indent="-457200">
              <a:buAutoNum type="alphaUcPeriod"/>
            </a:pPr>
            <a:r>
              <a:rPr lang="en-US" sz="2400" dirty="0">
                <a:solidFill>
                  <a:srgbClr val="0E4D79"/>
                </a:solidFill>
                <a:latin typeface="Comic Sans MS" panose="030F0702030302020204" pitchFamily="66" charset="0"/>
              </a:rPr>
              <a:t>Show an error every time</a:t>
            </a:r>
          </a:p>
          <a:p>
            <a:pPr marL="457200" indent="-457200">
              <a:buAutoNum type="alphaUcPeriod"/>
            </a:pPr>
            <a:r>
              <a:rPr lang="en-US" sz="2400" dirty="0">
                <a:solidFill>
                  <a:srgbClr val="0E4D79"/>
                </a:solidFill>
                <a:latin typeface="Comic Sans MS" panose="030F0702030302020204" pitchFamily="66" charset="0"/>
              </a:rPr>
              <a:t>Ignore empty cells and add the rest </a:t>
            </a:r>
          </a:p>
          <a:p>
            <a:pPr marL="457200" indent="-457200">
              <a:buAutoNum type="alphaUcPeriod"/>
            </a:pPr>
            <a:r>
              <a:rPr lang="en-US" sz="2400" dirty="0">
                <a:solidFill>
                  <a:srgbClr val="0E4D79"/>
                </a:solidFill>
                <a:latin typeface="Comic Sans MS" panose="030F0702030302020204" pitchFamily="66" charset="0"/>
              </a:rPr>
              <a:t>Count text as numbers</a:t>
            </a:r>
          </a:p>
          <a:p>
            <a:pPr marL="457200" indent="-457200">
              <a:buAutoNum type="alphaUcPeriod"/>
            </a:pPr>
            <a:r>
              <a:rPr lang="en-US" sz="2400" dirty="0">
                <a:solidFill>
                  <a:srgbClr val="0E4D79"/>
                </a:solidFill>
                <a:latin typeface="Comic Sans MS" panose="030F0702030302020204" pitchFamily="66" charset="0"/>
              </a:rPr>
              <a:t>Refuse to calculate</a:t>
            </a:r>
          </a:p>
          <a:p>
            <a:endParaRPr lang="en-US" sz="2400" dirty="0">
              <a:solidFill>
                <a:srgbClr val="0E4D79"/>
              </a:solidFill>
              <a:latin typeface="Comic Sans MS" panose="030F0702030302020204" pitchFamily="66" charset="0"/>
            </a:endParaRPr>
          </a:p>
          <a:p>
            <a:r>
              <a:rPr lang="en-US" sz="2400" dirty="0">
                <a:solidFill>
                  <a:srgbClr val="0E4D79"/>
                </a:solidFill>
                <a:latin typeface="Comic Sans MS" panose="030F0702030302020204" pitchFamily="66" charset="0"/>
              </a:rPr>
              <a:t>2. If a number in the range changes, the SUM total will update automatically.</a:t>
            </a:r>
          </a:p>
          <a:p>
            <a:r>
              <a:rPr lang="en-US" sz="2400" dirty="0">
                <a:solidFill>
                  <a:srgbClr val="0E4D79"/>
                </a:solidFill>
                <a:latin typeface="Comic Sans MS" panose="030F0702030302020204" pitchFamily="66" charset="0"/>
              </a:rPr>
              <a:t> </a:t>
            </a:r>
            <a:r>
              <a:rPr lang="en-US" sz="2400" b="1" dirty="0">
                <a:solidFill>
                  <a:srgbClr val="0E4D79"/>
                </a:solidFill>
                <a:latin typeface="Comic Sans MS" panose="030F0702030302020204" pitchFamily="66" charset="0"/>
              </a:rPr>
              <a:t>True/ False </a:t>
            </a:r>
          </a:p>
          <a:p>
            <a:endParaRPr lang="en-US" sz="2400" b="1" dirty="0">
              <a:solidFill>
                <a:srgbClr val="0E4D79"/>
              </a:solidFill>
              <a:latin typeface="Comic Sans MS" panose="030F0702030302020204" pitchFamily="66" charset="0"/>
            </a:endParaRPr>
          </a:p>
          <a:p>
            <a:r>
              <a:rPr lang="en-US" sz="2400" dirty="0">
                <a:solidFill>
                  <a:srgbClr val="0E4D79"/>
                </a:solidFill>
                <a:latin typeface="Comic Sans MS" panose="030F0702030302020204" pitchFamily="66" charset="0"/>
              </a:rPr>
              <a:t>3. Before clicking AutoSum, the user should select the __________ where the total should be displayed.</a:t>
            </a:r>
          </a:p>
        </p:txBody>
      </p:sp>
      <p:pic>
        <p:nvPicPr>
          <p:cNvPr id="3" name="btnInknoeActivityCp2">
            <a:extLst>
              <a:ext uri="{FF2B5EF4-FFF2-40B4-BE49-F238E27FC236}">
                <a16:creationId xmlns:a16="http://schemas.microsoft.com/office/drawing/2014/main" id="{5631C69E-07D6-E8D3-BFD6-3268C2C5DFF0}"/>
              </a:ext>
            </a:extLst>
          </p:cNvPr>
          <p:cNvPicPr>
            <a:picLocks noChangeAspect="1"/>
          </p:cNvPicPr>
          <p:nvPr>
            <p:custDataLst>
              <p:tags r:id="rId1"/>
            </p:custDataLst>
          </p:nvPr>
        </p:nvPicPr>
        <p:blipFill>
          <a:blip r:embed="rId4" r:link="rId5"/>
          <a:stretch>
            <a:fillRect/>
          </a:stretch>
        </p:blipFill>
        <p:spPr>
          <a:xfrm>
            <a:off x="4984976" y="5405462"/>
            <a:ext cx="2222048" cy="581015"/>
          </a:xfrm>
          <a:prstGeom prst="rect">
            <a:avLst/>
          </a:prstGeom>
        </p:spPr>
      </p:pic>
    </p:spTree>
    <p:extLst>
      <p:ext uri="{BB962C8B-B14F-4D97-AF65-F5344CB8AC3E}">
        <p14:creationId xmlns:p14="http://schemas.microsoft.com/office/powerpoint/2010/main" val="187983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a:t>Thank you</a:t>
            </a:r>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5F21-BD07-C8EB-882C-98AC837F0E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77A1865-F354-DC15-DB76-BD56E83C4CE8}"/>
              </a:ext>
            </a:extLst>
          </p:cNvPr>
          <p:cNvSpPr/>
          <p:nvPr/>
        </p:nvSpPr>
        <p:spPr>
          <a:xfrm>
            <a:off x="10678656" y="307651"/>
            <a:ext cx="1198880" cy="497840"/>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 mins</a:t>
            </a:r>
          </a:p>
        </p:txBody>
      </p:sp>
      <p:pic>
        <p:nvPicPr>
          <p:cNvPr id="4" name="Picture 3">
            <a:extLst>
              <a:ext uri="{FF2B5EF4-FFF2-40B4-BE49-F238E27FC236}">
                <a16:creationId xmlns:a16="http://schemas.microsoft.com/office/drawing/2014/main" id="{A2C032A3-214C-CAA9-1B12-7BBCF4324508}"/>
              </a:ext>
            </a:extLst>
          </p:cNvPr>
          <p:cNvPicPr>
            <a:picLocks noChangeAspect="1"/>
          </p:cNvPicPr>
          <p:nvPr/>
        </p:nvPicPr>
        <p:blipFill>
          <a:blip r:embed="rId3"/>
          <a:stretch>
            <a:fillRect/>
          </a:stretch>
        </p:blipFill>
        <p:spPr>
          <a:xfrm>
            <a:off x="7486900" y="130629"/>
            <a:ext cx="1468570" cy="722812"/>
          </a:xfrm>
          <a:prstGeom prst="rect">
            <a:avLst/>
          </a:prstGeom>
        </p:spPr>
      </p:pic>
      <p:sp>
        <p:nvSpPr>
          <p:cNvPr id="7" name="TextBox 6">
            <a:extLst>
              <a:ext uri="{FF2B5EF4-FFF2-40B4-BE49-F238E27FC236}">
                <a16:creationId xmlns:a16="http://schemas.microsoft.com/office/drawing/2014/main" id="{088E56C0-D08C-A590-8D94-DD0E33535D52}"/>
              </a:ext>
            </a:extLst>
          </p:cNvPr>
          <p:cNvSpPr txBox="1"/>
          <p:nvPr/>
        </p:nvSpPr>
        <p:spPr>
          <a:xfrm>
            <a:off x="845457" y="4126702"/>
            <a:ext cx="10330543" cy="2554545"/>
          </a:xfrm>
          <a:prstGeom prst="rect">
            <a:avLst/>
          </a:prstGeom>
          <a:solidFill>
            <a:schemeClr val="bg1"/>
          </a:solidFill>
        </p:spPr>
        <p:txBody>
          <a:bodyPr wrap="square">
            <a:spAutoFit/>
          </a:bodyPr>
          <a:lstStyle/>
          <a:p>
            <a:endParaRPr lang="en-US" sz="2000" dirty="0">
              <a:solidFill>
                <a:srgbClr val="0070C0"/>
              </a:solidFill>
              <a:latin typeface="Comic Sans MS" panose="030F0702030302020204" pitchFamily="66" charset="0"/>
            </a:endParaRPr>
          </a:p>
          <a:p>
            <a:pPr marL="342900" indent="-342900">
              <a:buFont typeface="+mj-lt"/>
              <a:buAutoNum type="arabicPeriod"/>
            </a:pPr>
            <a:r>
              <a:rPr lang="en-US" sz="2000" b="1" dirty="0">
                <a:solidFill>
                  <a:srgbClr val="0070C0"/>
                </a:solidFill>
                <a:latin typeface="Comic Sans MS" panose="030F0702030302020204" pitchFamily="66" charset="0"/>
              </a:rPr>
              <a:t>Each square box in a Excel is called as __________</a:t>
            </a:r>
          </a:p>
          <a:p>
            <a:pPr marL="342900" indent="-342900">
              <a:buFont typeface="+mj-lt"/>
              <a:buAutoNum type="arabicPeriod"/>
            </a:pPr>
            <a:endParaRPr lang="en-US" sz="2000" b="1" dirty="0">
              <a:solidFill>
                <a:srgbClr val="0070C0"/>
              </a:solidFill>
              <a:latin typeface="Comic Sans MS" panose="030F0702030302020204" pitchFamily="66" charset="0"/>
            </a:endParaRPr>
          </a:p>
          <a:p>
            <a:pPr marL="342900" indent="-342900">
              <a:buFont typeface="+mj-lt"/>
              <a:buAutoNum type="arabicPeriod"/>
            </a:pPr>
            <a:r>
              <a:rPr lang="en-US" sz="2000" b="1" dirty="0">
                <a:solidFill>
                  <a:srgbClr val="0070C0"/>
                </a:solidFill>
                <a:latin typeface="Comic Sans MS" panose="030F0702030302020204" pitchFamily="66" charset="0"/>
              </a:rPr>
              <a:t>Identify the cell reference of Raspberries_______</a:t>
            </a:r>
          </a:p>
          <a:p>
            <a:endParaRPr lang="en-US" sz="2000" b="1" dirty="0">
              <a:solidFill>
                <a:srgbClr val="0070C0"/>
              </a:solidFill>
              <a:latin typeface="Comic Sans MS" panose="030F0702030302020204" pitchFamily="66" charset="0"/>
            </a:endParaRPr>
          </a:p>
          <a:p>
            <a:r>
              <a:rPr lang="en-US" sz="2000" b="1" dirty="0">
                <a:solidFill>
                  <a:srgbClr val="0070C0"/>
                </a:solidFill>
                <a:latin typeface="Comic Sans MS" panose="030F0702030302020204" pitchFamily="66" charset="0"/>
              </a:rPr>
              <a:t>3. Observe the spreadsheet and write one label and one value_________</a:t>
            </a:r>
          </a:p>
          <a:p>
            <a:endParaRPr lang="en-US" sz="2000" b="1" dirty="0">
              <a:solidFill>
                <a:srgbClr val="0070C0"/>
              </a:solidFill>
              <a:latin typeface="Comic Sans MS" panose="030F0702030302020204" pitchFamily="66" charset="0"/>
            </a:endParaRPr>
          </a:p>
          <a:p>
            <a:endParaRPr lang="en-US" sz="2000" b="1" dirty="0">
              <a:solidFill>
                <a:srgbClr val="0070C0"/>
              </a:solidFill>
              <a:latin typeface="Comic Sans MS" panose="030F0702030302020204" pitchFamily="66" charset="0"/>
            </a:endParaRPr>
          </a:p>
        </p:txBody>
      </p:sp>
      <p:pic>
        <p:nvPicPr>
          <p:cNvPr id="3" name="Picture 2">
            <a:extLst>
              <a:ext uri="{FF2B5EF4-FFF2-40B4-BE49-F238E27FC236}">
                <a16:creationId xmlns:a16="http://schemas.microsoft.com/office/drawing/2014/main" id="{D910159A-2590-5B44-FDEB-B91BED0AB7E1}"/>
              </a:ext>
            </a:extLst>
          </p:cNvPr>
          <p:cNvPicPr>
            <a:picLocks noChangeAspect="1"/>
          </p:cNvPicPr>
          <p:nvPr/>
        </p:nvPicPr>
        <p:blipFill>
          <a:blip r:embed="rId4"/>
          <a:stretch>
            <a:fillRect/>
          </a:stretch>
        </p:blipFill>
        <p:spPr>
          <a:xfrm>
            <a:off x="2275424" y="1018297"/>
            <a:ext cx="4945662" cy="2895599"/>
          </a:xfrm>
          <a:prstGeom prst="rect">
            <a:avLst/>
          </a:prstGeom>
        </p:spPr>
      </p:pic>
    </p:spTree>
    <p:extLst>
      <p:ext uri="{BB962C8B-B14F-4D97-AF65-F5344CB8AC3E}">
        <p14:creationId xmlns:p14="http://schemas.microsoft.com/office/powerpoint/2010/main" val="333118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ADBC-DBED-8188-4FC7-19C526AC982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D06000-2779-29C4-63B5-A5A5C2414EFD}"/>
              </a:ext>
            </a:extLst>
          </p:cNvPr>
          <p:cNvSpPr/>
          <p:nvPr/>
        </p:nvSpPr>
        <p:spPr>
          <a:xfrm>
            <a:off x="7128754" y="234176"/>
            <a:ext cx="1591500" cy="572121"/>
          </a:xfrm>
          <a:prstGeom prst="rect">
            <a:avLst/>
          </a:prstGeom>
          <a:solidFill>
            <a:srgbClr val="1E30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Answers</a:t>
            </a:r>
          </a:p>
        </p:txBody>
      </p:sp>
      <p:pic>
        <p:nvPicPr>
          <p:cNvPr id="4" name="Picture 3">
            <a:extLst>
              <a:ext uri="{FF2B5EF4-FFF2-40B4-BE49-F238E27FC236}">
                <a16:creationId xmlns:a16="http://schemas.microsoft.com/office/drawing/2014/main" id="{DC024B7F-2AFD-ADEC-D765-4931E680A523}"/>
              </a:ext>
            </a:extLst>
          </p:cNvPr>
          <p:cNvPicPr>
            <a:picLocks noChangeAspect="1"/>
          </p:cNvPicPr>
          <p:nvPr/>
        </p:nvPicPr>
        <p:blipFill>
          <a:blip r:embed="rId3"/>
          <a:stretch>
            <a:fillRect/>
          </a:stretch>
        </p:blipFill>
        <p:spPr>
          <a:xfrm>
            <a:off x="10492548" y="73498"/>
            <a:ext cx="808606" cy="732799"/>
          </a:xfrm>
          <a:prstGeom prst="rect">
            <a:avLst/>
          </a:prstGeom>
        </p:spPr>
      </p:pic>
      <p:sp>
        <p:nvSpPr>
          <p:cNvPr id="5" name="TextBox 4">
            <a:extLst>
              <a:ext uri="{FF2B5EF4-FFF2-40B4-BE49-F238E27FC236}">
                <a16:creationId xmlns:a16="http://schemas.microsoft.com/office/drawing/2014/main" id="{9DB28528-D6E2-0969-B1DB-5161C32F0775}"/>
              </a:ext>
            </a:extLst>
          </p:cNvPr>
          <p:cNvSpPr txBox="1"/>
          <p:nvPr/>
        </p:nvSpPr>
        <p:spPr>
          <a:xfrm>
            <a:off x="650240" y="1122402"/>
            <a:ext cx="10525761" cy="5355312"/>
          </a:xfrm>
          <a:prstGeom prst="rect">
            <a:avLst/>
          </a:prstGeom>
          <a:solidFill>
            <a:schemeClr val="bg1"/>
          </a:solidFill>
        </p:spPr>
        <p:txBody>
          <a:bodyPr wrap="square">
            <a:spAutoFit/>
          </a:bodyPr>
          <a:lstStyle/>
          <a:p>
            <a:endParaRPr lang="en-US" dirty="0">
              <a:solidFill>
                <a:srgbClr val="0070C0"/>
              </a:solidFill>
              <a:latin typeface="Comic Sans MS" panose="030F0702030302020204" pitchFamily="66" charset="0"/>
            </a:endParaRPr>
          </a:p>
          <a:p>
            <a:pPr marL="342900" indent="-342900">
              <a:buFont typeface="+mj-lt"/>
              <a:buAutoNum type="arabicPeriod"/>
            </a:pPr>
            <a:r>
              <a:rPr lang="en-US" b="1" dirty="0">
                <a:solidFill>
                  <a:srgbClr val="0070C0"/>
                </a:solidFill>
                <a:latin typeface="Comic Sans MS" panose="030F0702030302020204" pitchFamily="66" charset="0"/>
              </a:rPr>
              <a:t>Each square box in a Excel is called as __</a:t>
            </a:r>
            <a:r>
              <a:rPr lang="en-US" b="1" dirty="0">
                <a:solidFill>
                  <a:srgbClr val="FF0000"/>
                </a:solidFill>
                <a:latin typeface="Comic Sans MS" panose="030F0702030302020204" pitchFamily="66" charset="0"/>
              </a:rPr>
              <a:t>cell</a:t>
            </a:r>
            <a:r>
              <a:rPr lang="en-US" b="1" dirty="0">
                <a:solidFill>
                  <a:srgbClr val="0070C0"/>
                </a:solidFill>
                <a:latin typeface="Comic Sans MS" panose="030F0702030302020204" pitchFamily="66" charset="0"/>
              </a:rPr>
              <a:t>________</a:t>
            </a:r>
          </a:p>
          <a:p>
            <a:pPr marL="342900" indent="-342900">
              <a:buFont typeface="+mj-lt"/>
              <a:buAutoNum type="arabicPeriod"/>
            </a:pPr>
            <a:endParaRPr lang="en-US" b="1" dirty="0">
              <a:solidFill>
                <a:srgbClr val="0070C0"/>
              </a:solidFill>
              <a:latin typeface="Comic Sans MS" panose="030F0702030302020204" pitchFamily="66" charset="0"/>
            </a:endParaRPr>
          </a:p>
          <a:p>
            <a:pPr marL="342900" indent="-342900">
              <a:buFont typeface="+mj-lt"/>
              <a:buAutoNum type="arabicPeriod"/>
            </a:pPr>
            <a:r>
              <a:rPr lang="en-US" b="1" dirty="0">
                <a:solidFill>
                  <a:srgbClr val="0070C0"/>
                </a:solidFill>
                <a:latin typeface="Comic Sans MS" panose="030F0702030302020204" pitchFamily="66" charset="0"/>
              </a:rPr>
              <a:t>Identify the cell reference of Raspberries___</a:t>
            </a:r>
            <a:r>
              <a:rPr lang="en-US" b="1" dirty="0">
                <a:solidFill>
                  <a:srgbClr val="FF0000"/>
                </a:solidFill>
                <a:latin typeface="Comic Sans MS" panose="030F0702030302020204" pitchFamily="66" charset="0"/>
              </a:rPr>
              <a:t>A5</a:t>
            </a:r>
            <a:r>
              <a:rPr lang="en-US" b="1" dirty="0">
                <a:solidFill>
                  <a:srgbClr val="0070C0"/>
                </a:solidFill>
                <a:latin typeface="Comic Sans MS" panose="030F0702030302020204" pitchFamily="66" charset="0"/>
              </a:rPr>
              <a:t>____</a:t>
            </a:r>
          </a:p>
          <a:p>
            <a:pPr marL="342900" indent="-342900">
              <a:buFont typeface="+mj-lt"/>
              <a:buAutoNum type="arabicPeriod"/>
            </a:pPr>
            <a:endParaRPr lang="en-US" b="1" dirty="0">
              <a:solidFill>
                <a:srgbClr val="0070C0"/>
              </a:solidFill>
              <a:latin typeface="Comic Sans MS" panose="030F0702030302020204" pitchFamily="66" charset="0"/>
            </a:endParaRPr>
          </a:p>
          <a:p>
            <a:pPr marL="342900" indent="-342900">
              <a:buFont typeface="+mj-lt"/>
              <a:buAutoNum type="arabicPeriod"/>
            </a:pPr>
            <a:r>
              <a:rPr lang="en-US" b="1" dirty="0">
                <a:solidFill>
                  <a:srgbClr val="0070C0"/>
                </a:solidFill>
                <a:latin typeface="Comic Sans MS" panose="030F0702030302020204" pitchFamily="66" charset="0"/>
              </a:rPr>
              <a:t>Observe the spreadsheet and write one label and one value.</a:t>
            </a:r>
          </a:p>
          <a:p>
            <a:endParaRPr lang="en-US" b="1" dirty="0">
              <a:solidFill>
                <a:srgbClr val="0070C0"/>
              </a:solidFill>
              <a:latin typeface="Comic Sans MS" panose="030F0702030302020204" pitchFamily="66" charset="0"/>
            </a:endParaRPr>
          </a:p>
          <a:p>
            <a:r>
              <a:rPr lang="en-US" b="1" dirty="0">
                <a:solidFill>
                  <a:srgbClr val="FF0000"/>
                </a:solidFill>
                <a:latin typeface="Comic Sans MS" panose="030F0702030302020204" pitchFamily="66" charset="0"/>
              </a:rPr>
              <a:t>Labels:                            Value:</a:t>
            </a:r>
          </a:p>
          <a:p>
            <a:r>
              <a:rPr lang="en-US" dirty="0">
                <a:solidFill>
                  <a:srgbClr val="FF0000"/>
                </a:solidFill>
                <a:latin typeface="Comic Sans MS" panose="030F0702030302020204" pitchFamily="66" charset="0"/>
              </a:rPr>
              <a:t>Ari’s fruit chart</a:t>
            </a:r>
          </a:p>
          <a:p>
            <a:r>
              <a:rPr lang="en-US" dirty="0">
                <a:solidFill>
                  <a:srgbClr val="FF0000"/>
                </a:solidFill>
                <a:latin typeface="Comic Sans MS" panose="030F0702030302020204" pitchFamily="66" charset="0"/>
              </a:rPr>
              <a:t>Type of fruit</a:t>
            </a:r>
          </a:p>
          <a:p>
            <a:r>
              <a:rPr lang="en-US" dirty="0">
                <a:solidFill>
                  <a:srgbClr val="FF0000"/>
                </a:solidFill>
                <a:latin typeface="Comic Sans MS" panose="030F0702030302020204" pitchFamily="66" charset="0"/>
              </a:rPr>
              <a:t>Quantity</a:t>
            </a:r>
          </a:p>
          <a:p>
            <a:r>
              <a:rPr lang="en-US" dirty="0">
                <a:solidFill>
                  <a:srgbClr val="0070C0"/>
                </a:solidFill>
                <a:latin typeface="Comic Sans MS" panose="030F0702030302020204" pitchFamily="66" charset="0"/>
              </a:rPr>
              <a:t>            </a:t>
            </a:r>
            <a:r>
              <a:rPr lang="en-US" b="1" dirty="0">
                <a:solidFill>
                  <a:srgbClr val="0070C0"/>
                </a:solidFill>
                <a:latin typeface="Comic Sans MS" panose="030F0702030302020204" pitchFamily="66" charset="0"/>
              </a:rPr>
              <a:t>     </a:t>
            </a:r>
          </a:p>
          <a:p>
            <a:pPr marL="342900" indent="-342900">
              <a:buFont typeface="+mj-lt"/>
              <a:buAutoNum type="arabicPeriod"/>
            </a:pPr>
            <a:endParaRPr lang="en-US" b="1" dirty="0">
              <a:solidFill>
                <a:srgbClr val="0070C0"/>
              </a:solidFill>
              <a:latin typeface="Comic Sans MS" panose="030F0702030302020204" pitchFamily="66" charset="0"/>
            </a:endParaRPr>
          </a:p>
          <a:p>
            <a:pPr marL="342900" indent="-342900">
              <a:buFont typeface="+mj-lt"/>
              <a:buAutoNum type="arabicPeriod"/>
            </a:pPr>
            <a:endParaRPr lang="en-US" b="1" dirty="0">
              <a:solidFill>
                <a:srgbClr val="0070C0"/>
              </a:solidFill>
              <a:latin typeface="Comic Sans MS" panose="030F0702030302020204" pitchFamily="66" charset="0"/>
            </a:endParaRPr>
          </a:p>
          <a:p>
            <a:endParaRPr lang="en-US" b="1" dirty="0">
              <a:solidFill>
                <a:srgbClr val="0070C0"/>
              </a:solidFill>
              <a:latin typeface="Comic Sans MS" panose="030F0702030302020204" pitchFamily="66" charset="0"/>
            </a:endParaRPr>
          </a:p>
          <a:p>
            <a:pPr marL="342900" indent="-342900">
              <a:buFont typeface="+mj-lt"/>
              <a:buAutoNum type="arabicPeriod"/>
            </a:pPr>
            <a:endParaRPr lang="en-US" b="1" dirty="0">
              <a:solidFill>
                <a:srgbClr val="0070C0"/>
              </a:solidFill>
              <a:latin typeface="Comic Sans MS" panose="030F0702030302020204" pitchFamily="66" charset="0"/>
            </a:endParaRPr>
          </a:p>
          <a:p>
            <a:pPr marL="342900" indent="-342900">
              <a:buFont typeface="+mj-lt"/>
              <a:buAutoNum type="arabicPeriod"/>
            </a:pPr>
            <a:endParaRPr lang="en-US" b="1" dirty="0">
              <a:solidFill>
                <a:srgbClr val="0070C0"/>
              </a:solidFill>
              <a:latin typeface="Comic Sans MS" panose="030F0702030302020204" pitchFamily="66" charset="0"/>
            </a:endParaRPr>
          </a:p>
          <a:p>
            <a:pPr marL="342900" indent="-342900">
              <a:buFont typeface="+mj-lt"/>
              <a:buAutoNum type="arabicPeriod"/>
            </a:pPr>
            <a:endParaRPr lang="en-US" b="1" dirty="0">
              <a:solidFill>
                <a:srgbClr val="0070C0"/>
              </a:solidFill>
              <a:latin typeface="Comic Sans MS" panose="030F0702030302020204" pitchFamily="66" charset="0"/>
            </a:endParaRPr>
          </a:p>
          <a:p>
            <a:endParaRPr lang="en-US" b="1" dirty="0">
              <a:solidFill>
                <a:srgbClr val="0070C0"/>
              </a:solidFill>
              <a:latin typeface="Comic Sans MS" panose="030F0702030302020204" pitchFamily="66" charset="0"/>
            </a:endParaRPr>
          </a:p>
        </p:txBody>
      </p:sp>
      <p:pic>
        <p:nvPicPr>
          <p:cNvPr id="7" name="Picture 6">
            <a:extLst>
              <a:ext uri="{FF2B5EF4-FFF2-40B4-BE49-F238E27FC236}">
                <a16:creationId xmlns:a16="http://schemas.microsoft.com/office/drawing/2014/main" id="{BB068102-271F-A7AE-4498-AB9C58E67CD5}"/>
              </a:ext>
            </a:extLst>
          </p:cNvPr>
          <p:cNvPicPr>
            <a:picLocks noChangeAspect="1"/>
          </p:cNvPicPr>
          <p:nvPr/>
        </p:nvPicPr>
        <p:blipFill>
          <a:blip r:embed="rId4"/>
          <a:stretch>
            <a:fillRect/>
          </a:stretch>
        </p:blipFill>
        <p:spPr>
          <a:xfrm>
            <a:off x="1015999" y="4467093"/>
            <a:ext cx="1428949" cy="1886213"/>
          </a:xfrm>
          <a:prstGeom prst="rect">
            <a:avLst/>
          </a:prstGeom>
        </p:spPr>
      </p:pic>
      <p:pic>
        <p:nvPicPr>
          <p:cNvPr id="10" name="Picture 9">
            <a:extLst>
              <a:ext uri="{FF2B5EF4-FFF2-40B4-BE49-F238E27FC236}">
                <a16:creationId xmlns:a16="http://schemas.microsoft.com/office/drawing/2014/main" id="{8236A0B1-DF3E-658F-54BE-1B8900E54C51}"/>
              </a:ext>
            </a:extLst>
          </p:cNvPr>
          <p:cNvPicPr>
            <a:picLocks noChangeAspect="1"/>
          </p:cNvPicPr>
          <p:nvPr/>
        </p:nvPicPr>
        <p:blipFill>
          <a:blip r:embed="rId5"/>
          <a:stretch>
            <a:fillRect/>
          </a:stretch>
        </p:blipFill>
        <p:spPr>
          <a:xfrm>
            <a:off x="3716289" y="3978099"/>
            <a:ext cx="695422" cy="1829055"/>
          </a:xfrm>
          <a:prstGeom prst="rect">
            <a:avLst/>
          </a:prstGeom>
        </p:spPr>
      </p:pic>
    </p:spTree>
    <p:extLst>
      <p:ext uri="{BB962C8B-B14F-4D97-AF65-F5344CB8AC3E}">
        <p14:creationId xmlns:p14="http://schemas.microsoft.com/office/powerpoint/2010/main" val="1780838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198565" y="1056549"/>
            <a:ext cx="5432337" cy="4744901"/>
          </a:xfrm>
        </p:spPr>
        <p:txBody>
          <a:bodyPr vert="horz" wrap="square" lIns="91440" tIns="45720" rIns="91440" bIns="45720" rtlCol="0" anchor="t">
            <a:noAutofit/>
          </a:bodyPr>
          <a:lstStyle/>
          <a:p>
            <a:r>
              <a:rPr lang="en-US" sz="2000" dirty="0">
                <a:solidFill>
                  <a:srgbClr val="1E3061"/>
                </a:solidFill>
                <a:latin typeface="Comic Sans MS"/>
                <a:ea typeface="Comic Sans MS"/>
                <a:cs typeface="Comic Sans MS"/>
                <a:sym typeface="Comic Sans MS"/>
              </a:rPr>
              <a:t>By the end of this lesson, you will be able to</a:t>
            </a:r>
            <a:r>
              <a:rPr lang="en-US" sz="2000" dirty="0">
                <a:solidFill>
                  <a:srgbClr val="1E3061"/>
                </a:solidFill>
                <a:latin typeface="Comic Sans MS"/>
                <a:cs typeface="Times New Roman"/>
              </a:rPr>
              <a:t> </a:t>
            </a:r>
          </a:p>
          <a:p>
            <a:r>
              <a:rPr lang="en-US" b="1" dirty="0">
                <a:solidFill>
                  <a:srgbClr val="1E3061"/>
                </a:solidFill>
                <a:latin typeface="Comic Sans MS" panose="030F0702030302020204" pitchFamily="66" charset="0"/>
              </a:rPr>
              <a:t>Explain what a spreadsheet function is and what sum means.</a:t>
            </a:r>
            <a:endParaRPr lang="en-AE" sz="2800" b="1" dirty="0">
              <a:solidFill>
                <a:srgbClr val="1E3061"/>
              </a:solidFill>
              <a:latin typeface="Comic Sans MS" panose="030F0702030302020204" pitchFamily="66" charset="0"/>
            </a:endParaRPr>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a:xfrm>
            <a:off x="6096000" y="753579"/>
            <a:ext cx="4205783" cy="431008"/>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en-AE" sz="2800" b="1" dirty="0">
                <a:latin typeface="Comic Sans MS" panose="030F0702030302020204" pitchFamily="66" charset="0"/>
              </a:rPr>
              <a:t>Knowledge Components</a:t>
            </a:r>
          </a:p>
        </p:txBody>
      </p:sp>
      <p:pic>
        <p:nvPicPr>
          <p:cNvPr id="2" name="Picture 1">
            <a:extLst>
              <a:ext uri="{FF2B5EF4-FFF2-40B4-BE49-F238E27FC236}">
                <a16:creationId xmlns:a16="http://schemas.microsoft.com/office/drawing/2014/main" id="{F9F64B12-735B-5BAE-82ED-C6CF4581D742}"/>
              </a:ext>
            </a:extLst>
          </p:cNvPr>
          <p:cNvPicPr>
            <a:picLocks noChangeAspect="1"/>
          </p:cNvPicPr>
          <p:nvPr/>
        </p:nvPicPr>
        <p:blipFill>
          <a:blip r:embed="rId3"/>
          <a:stretch>
            <a:fillRect/>
          </a:stretch>
        </p:blipFill>
        <p:spPr>
          <a:xfrm>
            <a:off x="453590" y="3732510"/>
            <a:ext cx="5642410" cy="2710976"/>
          </a:xfrm>
          <a:prstGeom prst="rect">
            <a:avLst/>
          </a:prstGeom>
        </p:spPr>
      </p:pic>
      <p:sp>
        <p:nvSpPr>
          <p:cNvPr id="5" name="TextBox 4">
            <a:extLst>
              <a:ext uri="{FF2B5EF4-FFF2-40B4-BE49-F238E27FC236}">
                <a16:creationId xmlns:a16="http://schemas.microsoft.com/office/drawing/2014/main" id="{4891E97F-CB4A-678C-77FE-D0976B2BD3FF}"/>
              </a:ext>
            </a:extLst>
          </p:cNvPr>
          <p:cNvSpPr txBox="1"/>
          <p:nvPr/>
        </p:nvSpPr>
        <p:spPr>
          <a:xfrm>
            <a:off x="6096000" y="1276027"/>
            <a:ext cx="5262880" cy="5262979"/>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dirty="0">
                <a:solidFill>
                  <a:srgbClr val="0FA3DD"/>
                </a:solidFill>
                <a:latin typeface="Comic Sans MS" panose="030F0702030302020204" pitchFamily="66" charset="0"/>
              </a:rPr>
              <a:t>Cell reference is the name of the cell. It is made of a column letter and row number </a:t>
            </a:r>
          </a:p>
          <a:p>
            <a:r>
              <a:rPr lang="en-US" sz="2400" dirty="0">
                <a:solidFill>
                  <a:srgbClr val="0FA3DD"/>
                </a:solidFill>
                <a:latin typeface="Comic Sans MS" panose="030F0702030302020204" pitchFamily="66" charset="0"/>
              </a:rPr>
              <a:t>    </a:t>
            </a:r>
            <a:r>
              <a:rPr lang="en-US" sz="2400" b="1" dirty="0">
                <a:solidFill>
                  <a:srgbClr val="0FA3DD"/>
                </a:solidFill>
                <a:latin typeface="Comic Sans MS" panose="030F0702030302020204" pitchFamily="66" charset="0"/>
              </a:rPr>
              <a:t>e.g.A1, B3, F7</a:t>
            </a:r>
          </a:p>
          <a:p>
            <a:pPr marL="342900" indent="-342900">
              <a:buFont typeface="Arial" panose="020B0604020202020204" pitchFamily="34" charset="0"/>
              <a:buChar char="•"/>
            </a:pPr>
            <a:endParaRPr lang="en-US" sz="24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400" dirty="0">
                <a:solidFill>
                  <a:srgbClr val="0FA3DD"/>
                </a:solidFill>
                <a:latin typeface="Comic Sans MS" panose="030F0702030302020204" pitchFamily="66" charset="0"/>
              </a:rPr>
              <a:t>A </a:t>
            </a:r>
            <a:r>
              <a:rPr lang="en-US" sz="2400" b="1" dirty="0">
                <a:solidFill>
                  <a:srgbClr val="0FA3DD"/>
                </a:solidFill>
                <a:latin typeface="Comic Sans MS" panose="030F0702030302020204" pitchFamily="66" charset="0"/>
              </a:rPr>
              <a:t>function </a:t>
            </a:r>
            <a:r>
              <a:rPr lang="en-US" sz="2400" dirty="0">
                <a:solidFill>
                  <a:srgbClr val="0FA3DD"/>
                </a:solidFill>
                <a:latin typeface="Comic Sans MS" panose="030F0702030302020204" pitchFamily="66" charset="0"/>
              </a:rPr>
              <a:t>is a command that uses values in cells to calculate a new value.</a:t>
            </a:r>
          </a:p>
          <a:p>
            <a:pPr marL="342900" indent="-342900">
              <a:buFont typeface="Arial" panose="020B0604020202020204" pitchFamily="34" charset="0"/>
              <a:buChar char="•"/>
            </a:pPr>
            <a:endParaRPr lang="en-US" sz="24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400" b="1" dirty="0">
                <a:solidFill>
                  <a:srgbClr val="0FA3DD"/>
                </a:solidFill>
                <a:latin typeface="Comic Sans MS" panose="030F0702030302020204" pitchFamily="66" charset="0"/>
              </a:rPr>
              <a:t>Sum </a:t>
            </a:r>
            <a:r>
              <a:rPr lang="en-US" sz="2400" dirty="0">
                <a:solidFill>
                  <a:srgbClr val="0FA3DD"/>
                </a:solidFill>
                <a:latin typeface="Comic Sans MS" panose="030F0702030302020204" pitchFamily="66" charset="0"/>
              </a:rPr>
              <a:t>means adding a list or range of numbers together.</a:t>
            </a:r>
          </a:p>
          <a:p>
            <a:endParaRPr lang="en-US" sz="2400" dirty="0">
              <a:solidFill>
                <a:srgbClr val="0FA3DD"/>
              </a:solidFill>
              <a:latin typeface="Comic Sans MS" panose="030F0702030302020204" pitchFamily="66" charset="0"/>
            </a:endParaRPr>
          </a:p>
          <a:p>
            <a:pPr marL="342900" indent="-342900">
              <a:buFont typeface="Arial" panose="020B0604020202020204" pitchFamily="34" charset="0"/>
              <a:buChar char="•"/>
            </a:pPr>
            <a:r>
              <a:rPr lang="en-US" sz="2400" dirty="0">
                <a:solidFill>
                  <a:srgbClr val="0FA3DD"/>
                </a:solidFill>
                <a:latin typeface="Comic Sans MS" panose="030F0702030302020204" pitchFamily="66" charset="0"/>
              </a:rPr>
              <a:t>The list of numbers in the SUM formula is known as </a:t>
            </a:r>
            <a:r>
              <a:rPr lang="en-US" sz="2400" b="1" dirty="0">
                <a:solidFill>
                  <a:srgbClr val="0FA3DD"/>
                </a:solidFill>
                <a:latin typeface="Comic Sans MS" panose="030F0702030302020204" pitchFamily="66" charset="0"/>
              </a:rPr>
              <a:t>Range.</a:t>
            </a:r>
          </a:p>
        </p:txBody>
      </p:sp>
    </p:spTree>
    <p:extLst>
      <p:ext uri="{BB962C8B-B14F-4D97-AF65-F5344CB8AC3E}">
        <p14:creationId xmlns:p14="http://schemas.microsoft.com/office/powerpoint/2010/main" val="1979043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49A8-C952-A7ED-9DD0-9ECC5314012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93B3E5-6E28-D086-A7F7-83D773C5DE9A}"/>
              </a:ext>
            </a:extLst>
          </p:cNvPr>
          <p:cNvPicPr>
            <a:picLocks noChangeAspect="1"/>
          </p:cNvPicPr>
          <p:nvPr/>
        </p:nvPicPr>
        <p:blipFill>
          <a:blip r:embed="rId3"/>
          <a:stretch>
            <a:fillRect/>
          </a:stretch>
        </p:blipFill>
        <p:spPr>
          <a:xfrm>
            <a:off x="457199" y="906446"/>
            <a:ext cx="10484411" cy="4799221"/>
          </a:xfrm>
          <a:prstGeom prst="rect">
            <a:avLst/>
          </a:prstGeom>
        </p:spPr>
      </p:pic>
    </p:spTree>
    <p:extLst>
      <p:ext uri="{BB962C8B-B14F-4D97-AF65-F5344CB8AC3E}">
        <p14:creationId xmlns:p14="http://schemas.microsoft.com/office/powerpoint/2010/main" val="194398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88B4E-3B0A-C659-FAD2-4F3B691ECA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B03C02C-E12A-2DA9-A5B3-E4ED639351AE}"/>
              </a:ext>
            </a:extLst>
          </p:cNvPr>
          <p:cNvSpPr>
            <a:spLocks noGrp="1"/>
          </p:cNvSpPr>
          <p:nvPr>
            <p:ph type="body" sz="quarter" idx="10"/>
          </p:nvPr>
        </p:nvSpPr>
        <p:spPr>
          <a:xfrm>
            <a:off x="630936" y="195979"/>
            <a:ext cx="5058664" cy="626479"/>
          </a:xfrm>
        </p:spPr>
        <p:txBody>
          <a:bodyPr/>
          <a:lstStyle/>
          <a:p>
            <a:r>
              <a:rPr lang="en-US" dirty="0"/>
              <a:t>Read Like a GEM</a:t>
            </a:r>
          </a:p>
        </p:txBody>
      </p:sp>
      <p:sp>
        <p:nvSpPr>
          <p:cNvPr id="5" name="TextBox 4">
            <a:extLst>
              <a:ext uri="{FF2B5EF4-FFF2-40B4-BE49-F238E27FC236}">
                <a16:creationId xmlns:a16="http://schemas.microsoft.com/office/drawing/2014/main" id="{0F1424EC-8AD7-D712-5289-9B38915C1B96}"/>
              </a:ext>
            </a:extLst>
          </p:cNvPr>
          <p:cNvSpPr txBox="1"/>
          <p:nvPr/>
        </p:nvSpPr>
        <p:spPr>
          <a:xfrm>
            <a:off x="712216" y="1568436"/>
            <a:ext cx="10788904" cy="3898824"/>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altLang="en-US" sz="2800" dirty="0">
                <a:solidFill>
                  <a:srgbClr val="0E4D79"/>
                </a:solidFill>
                <a:latin typeface="Comic Sans MS" panose="030F0702030302020204" pitchFamily="66" charset="0"/>
                <a:cs typeface="Times New Roman" panose="02020603050405020304" pitchFamily="18" charset="0"/>
              </a:rPr>
              <a:t>In Microsoft Excel you must have an equal's sign ( = ) as the first character in a cell that contains a formula.</a:t>
            </a:r>
          </a:p>
          <a:p>
            <a:pPr marL="457200" indent="-457200">
              <a:lnSpc>
                <a:spcPct val="150000"/>
              </a:lnSpc>
              <a:buFont typeface="Arial" panose="020B0604020202020204" pitchFamily="34" charset="0"/>
              <a:buChar char="•"/>
            </a:pPr>
            <a:r>
              <a:rPr lang="en-US" altLang="en-US" sz="2800" dirty="0">
                <a:solidFill>
                  <a:srgbClr val="0E4D79"/>
                </a:solidFill>
                <a:latin typeface="Comic Sans MS" panose="030F0702030302020204" pitchFamily="66" charset="0"/>
                <a:cs typeface="Times New Roman" panose="02020603050405020304" pitchFamily="18" charset="0"/>
              </a:rPr>
              <a:t>The = sign tells excel that the contents of the cell is a formula</a:t>
            </a:r>
          </a:p>
          <a:p>
            <a:pPr marL="457200" indent="-457200">
              <a:lnSpc>
                <a:spcPct val="150000"/>
              </a:lnSpc>
              <a:buFont typeface="Arial" panose="020B0604020202020204" pitchFamily="34" charset="0"/>
              <a:buChar char="•"/>
            </a:pPr>
            <a:r>
              <a:rPr lang="en-US" altLang="en-US" sz="2800" dirty="0">
                <a:solidFill>
                  <a:srgbClr val="0E4D79"/>
                </a:solidFill>
                <a:latin typeface="Comic Sans MS" panose="030F0702030302020204" pitchFamily="66" charset="0"/>
                <a:cs typeface="Times New Roman" panose="02020603050405020304" pitchFamily="18" charset="0"/>
              </a:rPr>
              <a:t>Without the = sign, the formula will not calculate anything. It will simply display the text of the formula.</a:t>
            </a:r>
          </a:p>
        </p:txBody>
      </p:sp>
      <p:sp>
        <p:nvSpPr>
          <p:cNvPr id="6" name="TextBox 5">
            <a:extLst>
              <a:ext uri="{FF2B5EF4-FFF2-40B4-BE49-F238E27FC236}">
                <a16:creationId xmlns:a16="http://schemas.microsoft.com/office/drawing/2014/main" id="{41D5C2EC-B8AB-D51D-3FE4-E53B14C2F1AE}"/>
              </a:ext>
            </a:extLst>
          </p:cNvPr>
          <p:cNvSpPr txBox="1"/>
          <p:nvPr/>
        </p:nvSpPr>
        <p:spPr>
          <a:xfrm>
            <a:off x="3685539" y="983661"/>
            <a:ext cx="6291491" cy="584775"/>
          </a:xfrm>
          <a:prstGeom prst="rect">
            <a:avLst/>
          </a:prstGeom>
          <a:noFill/>
        </p:spPr>
        <p:txBody>
          <a:bodyPr wrap="square">
            <a:spAutoFit/>
          </a:bodyPr>
          <a:lstStyle/>
          <a:p>
            <a:r>
              <a:rPr lang="en-US" sz="3200" dirty="0">
                <a:solidFill>
                  <a:srgbClr val="0E4D79"/>
                </a:solidFill>
                <a:latin typeface="Comic Sans MS" panose="030F0702030302020204" pitchFamily="66" charset="0"/>
              </a:rPr>
              <a:t>EXCEL FORMULAS</a:t>
            </a:r>
          </a:p>
        </p:txBody>
      </p:sp>
    </p:spTree>
    <p:extLst>
      <p:ext uri="{BB962C8B-B14F-4D97-AF65-F5344CB8AC3E}">
        <p14:creationId xmlns:p14="http://schemas.microsoft.com/office/powerpoint/2010/main" val="9960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F6FCB-1CAA-AE86-F107-A5AFA6FCEE0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3B2663-0DDA-181D-9F61-0B4F07FC1F3B}"/>
              </a:ext>
            </a:extLst>
          </p:cNvPr>
          <p:cNvPicPr>
            <a:picLocks noChangeAspect="1"/>
          </p:cNvPicPr>
          <p:nvPr/>
        </p:nvPicPr>
        <p:blipFill>
          <a:blip r:embed="rId3"/>
          <a:stretch>
            <a:fillRect/>
          </a:stretch>
        </p:blipFill>
        <p:spPr>
          <a:xfrm>
            <a:off x="464515" y="1000509"/>
            <a:ext cx="10084410" cy="4856982"/>
          </a:xfrm>
          <a:prstGeom prst="rect">
            <a:avLst/>
          </a:prstGeom>
        </p:spPr>
      </p:pic>
      <p:pic>
        <p:nvPicPr>
          <p:cNvPr id="9" name="Picture 8">
            <a:extLst>
              <a:ext uri="{FF2B5EF4-FFF2-40B4-BE49-F238E27FC236}">
                <a16:creationId xmlns:a16="http://schemas.microsoft.com/office/drawing/2014/main" id="{088A1335-691F-445E-8584-4212600409FE}"/>
              </a:ext>
            </a:extLst>
          </p:cNvPr>
          <p:cNvPicPr>
            <a:picLocks noChangeAspect="1"/>
          </p:cNvPicPr>
          <p:nvPr/>
        </p:nvPicPr>
        <p:blipFill>
          <a:blip r:embed="rId4"/>
          <a:stretch>
            <a:fillRect/>
          </a:stretch>
        </p:blipFill>
        <p:spPr>
          <a:xfrm>
            <a:off x="200953" y="3664586"/>
            <a:ext cx="4105798" cy="2400934"/>
          </a:xfrm>
          <a:prstGeom prst="rect">
            <a:avLst/>
          </a:prstGeom>
        </p:spPr>
      </p:pic>
    </p:spTree>
    <p:extLst>
      <p:ext uri="{BB962C8B-B14F-4D97-AF65-F5344CB8AC3E}">
        <p14:creationId xmlns:p14="http://schemas.microsoft.com/office/powerpoint/2010/main" val="261024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DD6DC-0827-3F85-A608-BD999EC118B0}"/>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171115-26DF-FD3B-B993-CBD3A1A0AA71}"/>
              </a:ext>
            </a:extLst>
          </p:cNvPr>
          <p:cNvGraphicFramePr>
            <a:graphicFrameLocks noGrp="1"/>
          </p:cNvGraphicFramePr>
          <p:nvPr>
            <p:extLst>
              <p:ext uri="{D42A27DB-BD31-4B8C-83A1-F6EECF244321}">
                <p14:modId xmlns:p14="http://schemas.microsoft.com/office/powerpoint/2010/main" val="2534676027"/>
              </p:ext>
            </p:extLst>
          </p:nvPr>
        </p:nvGraphicFramePr>
        <p:xfrm>
          <a:off x="1150257" y="1630363"/>
          <a:ext cx="9451164" cy="4201230"/>
        </p:xfrm>
        <a:graphic>
          <a:graphicData uri="http://schemas.openxmlformats.org/drawingml/2006/table">
            <a:tbl>
              <a:tblPr firstRow="1" bandRow="1">
                <a:tableStyleId>{F5AB1C69-6EDB-4FF4-983F-18BD219EF322}</a:tableStyleId>
              </a:tblPr>
              <a:tblGrid>
                <a:gridCol w="4725582">
                  <a:extLst>
                    <a:ext uri="{9D8B030D-6E8A-4147-A177-3AD203B41FA5}">
                      <a16:colId xmlns:a16="http://schemas.microsoft.com/office/drawing/2014/main" val="1034821330"/>
                    </a:ext>
                  </a:extLst>
                </a:gridCol>
                <a:gridCol w="4725582">
                  <a:extLst>
                    <a:ext uri="{9D8B030D-6E8A-4147-A177-3AD203B41FA5}">
                      <a16:colId xmlns:a16="http://schemas.microsoft.com/office/drawing/2014/main" val="4061899112"/>
                    </a:ext>
                  </a:extLst>
                </a:gridCol>
              </a:tblGrid>
              <a:tr h="532008">
                <a:tc>
                  <a:txBody>
                    <a:bodyPr/>
                    <a:lstStyle/>
                    <a:p>
                      <a:pPr algn="ctr"/>
                      <a:r>
                        <a:rPr lang="en-US" sz="2400" b="1">
                          <a:solidFill>
                            <a:schemeClr val="tx1"/>
                          </a:solidFill>
                          <a:latin typeface="Times New Roman" panose="02020603050405020304" pitchFamily="18" charset="0"/>
                          <a:cs typeface="Times New Roman" panose="02020603050405020304" pitchFamily="18" charset="0"/>
                        </a:rPr>
                        <a:t>AUTOSUM</a:t>
                      </a:r>
                      <a:endParaRPr lang="en-US" sz="24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b="1">
                          <a:solidFill>
                            <a:schemeClr val="tx1"/>
                          </a:solidFill>
                          <a:latin typeface="Times New Roman" panose="02020603050405020304" pitchFamily="18" charset="0"/>
                          <a:cs typeface="Times New Roman" panose="02020603050405020304" pitchFamily="18" charset="0"/>
                        </a:rPr>
                        <a:t>SUM</a:t>
                      </a:r>
                      <a:endParaRPr lang="en-US" sz="2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99227889"/>
                  </a:ext>
                </a:extLst>
              </a:tr>
              <a:tr h="1470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1.AUTOSUM allows to quickly and automatically calculate the sum of a range of numbers.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latin typeface="Times New Roman" panose="02020603050405020304" pitchFamily="18" charset="0"/>
                        <a:cs typeface="Times New Roman" panose="02020603050405020304" pitchFamily="18" charset="0"/>
                      </a:endParaRPr>
                    </a:p>
                    <a:p>
                      <a:pPr algn="l"/>
                      <a:endParaRPr lang="en-US" sz="240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1. SUM function is also used to calculate the sum of a range of numbers but only with SUM Formula.</a:t>
                      </a:r>
                    </a:p>
                    <a:p>
                      <a:pPr algn="l"/>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93417265"/>
                  </a:ext>
                </a:extLst>
              </a:tr>
              <a:tr h="1383222">
                <a:tc>
                  <a:txBody>
                    <a:bodyPr/>
                    <a:lstStyle/>
                    <a:p>
                      <a:pPr algn="l"/>
                      <a:r>
                        <a:rPr lang="en-US" sz="2400">
                          <a:latin typeface="Times New Roman" panose="02020603050405020304" pitchFamily="18" charset="0"/>
                          <a:cs typeface="Times New Roman" panose="02020603050405020304" pitchFamily="18" charset="0"/>
                        </a:rPr>
                        <a:t>2. AUTOSUM</a:t>
                      </a:r>
                      <a:r>
                        <a:rPr lang="en-US" sz="2400" baseline="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eliminates the need for manual calculation, saving your time and effort.</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a:latin typeface="Times New Roman" panose="02020603050405020304" pitchFamily="18" charset="0"/>
                          <a:cs typeface="Times New Roman" panose="02020603050405020304" pitchFamily="18" charset="0"/>
                        </a:rPr>
                        <a:t>2. We need to write the SUM formula manually to calculate</a:t>
                      </a:r>
                      <a:r>
                        <a:rPr lang="en-US" sz="2400" baseline="0" dirty="0">
                          <a:latin typeface="Times New Roman" panose="02020603050405020304" pitchFamily="18" charset="0"/>
                          <a:cs typeface="Times New Roman" panose="02020603050405020304" pitchFamily="18" charset="0"/>
                        </a:rPr>
                        <a:t> the total.</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98241233"/>
                  </a:ext>
                </a:extLst>
              </a:tr>
            </a:tbl>
          </a:graphicData>
        </a:graphic>
      </p:graphicFrame>
      <p:sp>
        <p:nvSpPr>
          <p:cNvPr id="11" name="TextBox 10">
            <a:extLst>
              <a:ext uri="{FF2B5EF4-FFF2-40B4-BE49-F238E27FC236}">
                <a16:creationId xmlns:a16="http://schemas.microsoft.com/office/drawing/2014/main" id="{C0C2C901-8487-5E12-68A3-12FC7E993AB8}"/>
              </a:ext>
            </a:extLst>
          </p:cNvPr>
          <p:cNvSpPr txBox="1"/>
          <p:nvPr/>
        </p:nvSpPr>
        <p:spPr>
          <a:xfrm>
            <a:off x="3100801" y="914647"/>
            <a:ext cx="6210300" cy="523220"/>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SUM and AUTOSUM</a:t>
            </a:r>
          </a:p>
        </p:txBody>
      </p:sp>
    </p:spTree>
    <p:extLst>
      <p:ext uri="{BB962C8B-B14F-4D97-AF65-F5344CB8AC3E}">
        <p14:creationId xmlns:p14="http://schemas.microsoft.com/office/powerpoint/2010/main" val="106036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D1D03-BA36-D4F3-B872-9786285320E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0FA3FDC-C1C0-F24F-F350-80012F7E4A16}"/>
              </a:ext>
            </a:extLst>
          </p:cNvPr>
          <p:cNvPicPr>
            <a:picLocks noChangeAspect="1"/>
          </p:cNvPicPr>
          <p:nvPr/>
        </p:nvPicPr>
        <p:blipFill>
          <a:blip r:embed="rId3"/>
          <a:stretch>
            <a:fillRect/>
          </a:stretch>
        </p:blipFill>
        <p:spPr>
          <a:xfrm>
            <a:off x="8320103" y="210623"/>
            <a:ext cx="825542" cy="857294"/>
          </a:xfrm>
          <a:prstGeom prst="rect">
            <a:avLst/>
          </a:prstGeom>
        </p:spPr>
      </p:pic>
      <p:sp>
        <p:nvSpPr>
          <p:cNvPr id="6" name="TextBox 5">
            <a:extLst>
              <a:ext uri="{FF2B5EF4-FFF2-40B4-BE49-F238E27FC236}">
                <a16:creationId xmlns:a16="http://schemas.microsoft.com/office/drawing/2014/main" id="{F1058B21-D6BC-5EEC-E365-340574E9028F}"/>
              </a:ext>
            </a:extLst>
          </p:cNvPr>
          <p:cNvSpPr txBox="1"/>
          <p:nvPr/>
        </p:nvSpPr>
        <p:spPr>
          <a:xfrm>
            <a:off x="658775" y="1156422"/>
            <a:ext cx="10874449" cy="4545155"/>
          </a:xfrm>
          <a:prstGeom prst="rect">
            <a:avLst/>
          </a:prstGeom>
          <a:noFill/>
        </p:spPr>
        <p:txBody>
          <a:bodyPr wrap="square">
            <a:spAutoFit/>
          </a:bodyPr>
          <a:lstStyle/>
          <a:p>
            <a:pPr>
              <a:lnSpc>
                <a:spcPct val="150000"/>
              </a:lnSpc>
              <a:buNone/>
            </a:pPr>
            <a:r>
              <a:rPr lang="en-US" sz="2800" dirty="0">
                <a:latin typeface="Comic Sans MS" panose="030F0702030302020204" pitchFamily="66" charset="0"/>
              </a:rPr>
              <a:t>Imagine your friend thinks </a:t>
            </a:r>
            <a:r>
              <a:rPr lang="en-US" sz="2800" i="1" dirty="0">
                <a:latin typeface="Comic Sans MS" panose="030F0702030302020204" pitchFamily="66" charset="0"/>
              </a:rPr>
              <a:t>SUM</a:t>
            </a:r>
            <a:r>
              <a:rPr lang="en-US" sz="2800" dirty="0">
                <a:latin typeface="Comic Sans MS" panose="030F0702030302020204" pitchFamily="66" charset="0"/>
              </a:rPr>
              <a:t> only works for two numbers and that a function is just any number in Excel.</a:t>
            </a:r>
          </a:p>
          <a:p>
            <a:pPr>
              <a:lnSpc>
                <a:spcPct val="150000"/>
              </a:lnSpc>
              <a:buNone/>
            </a:pPr>
            <a:r>
              <a:rPr lang="en-US" sz="2800" dirty="0">
                <a:latin typeface="Comic Sans MS" panose="030F0702030302020204" pitchFamily="66" charset="0"/>
              </a:rPr>
              <a:t>Write 2–3 sentences to:</a:t>
            </a:r>
          </a:p>
          <a:p>
            <a:pPr lvl="2">
              <a:lnSpc>
                <a:spcPct val="150000"/>
              </a:lnSpc>
              <a:buFont typeface="Arial" panose="020B0604020202020204" pitchFamily="34" charset="0"/>
              <a:buChar char="•"/>
            </a:pPr>
            <a:r>
              <a:rPr lang="en-US" sz="2800" dirty="0">
                <a:latin typeface="Comic Sans MS" panose="030F0702030302020204" pitchFamily="66" charset="0"/>
              </a:rPr>
              <a:t>Correct your friend’s mistake about </a:t>
            </a:r>
            <a:r>
              <a:rPr lang="en-US" sz="2800" i="1" dirty="0">
                <a:latin typeface="Comic Sans MS" panose="030F0702030302020204" pitchFamily="66" charset="0"/>
              </a:rPr>
              <a:t>functions</a:t>
            </a:r>
            <a:r>
              <a:rPr lang="en-US" sz="2800" dirty="0">
                <a:latin typeface="Comic Sans MS" panose="030F0702030302020204" pitchFamily="66" charset="0"/>
              </a:rPr>
              <a:t> </a:t>
            </a:r>
          </a:p>
          <a:p>
            <a:pPr lvl="2">
              <a:lnSpc>
                <a:spcPct val="150000"/>
              </a:lnSpc>
              <a:buFont typeface="Arial" panose="020B0604020202020204" pitchFamily="34" charset="0"/>
              <a:buChar char="•"/>
            </a:pPr>
            <a:r>
              <a:rPr lang="en-US" sz="2800" dirty="0">
                <a:latin typeface="Comic Sans MS" panose="030F0702030302020204" pitchFamily="66" charset="0"/>
              </a:rPr>
              <a:t>Explain what </a:t>
            </a:r>
            <a:r>
              <a:rPr lang="en-US" sz="2800" i="1" dirty="0">
                <a:latin typeface="Comic Sans MS" panose="030F0702030302020204" pitchFamily="66" charset="0"/>
              </a:rPr>
              <a:t>SUM</a:t>
            </a:r>
            <a:r>
              <a:rPr lang="en-US" sz="2800" dirty="0">
                <a:latin typeface="Comic Sans MS" panose="030F0702030302020204" pitchFamily="66" charset="0"/>
              </a:rPr>
              <a:t> really means and what it can do </a:t>
            </a:r>
          </a:p>
          <a:p>
            <a:pPr lvl="2">
              <a:lnSpc>
                <a:spcPct val="150000"/>
              </a:lnSpc>
            </a:pPr>
            <a:r>
              <a:rPr lang="en-US" sz="2800" dirty="0">
                <a:latin typeface="Comic Sans MS" panose="030F0702030302020204" pitchFamily="66" charset="0"/>
              </a:rPr>
              <a:t>👉 </a:t>
            </a:r>
            <a:r>
              <a:rPr lang="en-US" sz="2800" i="1" dirty="0">
                <a:latin typeface="Comic Sans MS" panose="030F0702030302020204" pitchFamily="66" charset="0"/>
              </a:rPr>
              <a:t>Start your answer with:</a:t>
            </a:r>
            <a:br>
              <a:rPr lang="en-US" sz="2800" dirty="0">
                <a:latin typeface="Comic Sans MS" panose="030F0702030302020204" pitchFamily="66" charset="0"/>
              </a:rPr>
            </a:br>
            <a:r>
              <a:rPr lang="en-US" sz="2800" dirty="0">
                <a:latin typeface="Comic Sans MS" panose="030F0702030302020204" pitchFamily="66" charset="0"/>
              </a:rPr>
              <a:t>“A spreadsheet function is…”</a:t>
            </a:r>
          </a:p>
        </p:txBody>
      </p:sp>
    </p:spTree>
    <p:extLst>
      <p:ext uri="{BB962C8B-B14F-4D97-AF65-F5344CB8AC3E}">
        <p14:creationId xmlns:p14="http://schemas.microsoft.com/office/powerpoint/2010/main" val="979747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PANNOTATIONSTAG" val="{&quot;version&quot;:&quot;v1.0&quot;,&quot;sessionId&quot;:&quot;e83eb07b-5aff-4c9d-a6bb-d8708b7024e1&quot;,&quot;id&quot;:&quot;0a285de7-0c91-4477-ba86-d3d48a01fe54&quot;}"/>
</p:tagLst>
</file>

<file path=ppt/tags/tag2.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mcIsAllowSelectMultiple&quot;:false,&quot;mcCorrectAnswers&quot;:{&quot;$type&quot;:&quot;System.Collections.Generic.List`1[[System.String, mscorlib]], mscorlib&quot;,&quot;$values&quot;:[&quot;C&quot;]},&quot;isQuizMode&quot;:true,&quot;correctPoints&quot;:1,&quot;correctSpeedBonus&quot;:null,&quot;HasCorrectAnswers&quot;:true,&quot;activityId&quot;:null,&quot;activityType&quot;:&quot;Multiple Choice&quot;,&quot;countdown&quot;:60,&quot;StartWithSlide&quot;:true,&quot;CanMinimize&quot;:true,&quot;CanCountDown&quot;:true},&quot;IsMappedFromCp1&quot;:false,&quot;IsQuizMode&quot;:true}"/>
</p:tagLst>
</file>

<file path=ppt/tags/tag3.xml><?xml version="1.0" encoding="utf-8"?>
<p:tagLst xmlns:a="http://schemas.openxmlformats.org/drawingml/2006/main" xmlns:r="http://schemas.openxmlformats.org/officeDocument/2006/relationships" xmlns:p="http://schemas.openxmlformats.org/presentationml/2006/main">
  <p:tag name="CPANNOTATIONSTAG" val="{&quot;version&quot;:&quot;v1.0&quot;,&quot;sessionId&quot;:&quot;e83eb07b-5aff-4c9d-a6bb-d8708b7024e1&quot;,&quot;id&quot;:&quot;93c52976-7849-4360-ab9e-8ffd2c56112c&quot;}"/>
</p:tagLst>
</file>

<file path=ppt/tags/tag4.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mcIsAllowSelectMultiple&quot;:false,&quot;mcCorrectAnswers&quot;:{&quot;$type&quot;:&quot;System.Collections.Generic.List`1[[System.String, mscorlib]], mscorlib&quot;,&quot;$values&quot;:[&quot;C&quot;]},&quot;isQuizMode&quot;:true,&quot;correctPoints&quot;:1,&quot;correctSpeedBonus&quot;:null,&quot;HasCorrectAnswers&quot;:true,&quot;activityId&quot;:null,&quot;activityType&quot;:&quot;Multiple Choice&quot;,&quot;countdown&quot;:60,&quot;StartWithSlide&quot;:true,&quot;CanMinimize&quot;:true,&quot;CanCountDown&quot;:true},&quot;IsMappedFromCp1&quot;:false,&quot;IsQuizMode&quot;:true}"/>
</p:tagLst>
</file>

<file path=ppt/tags/tag5.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MultipleChoice&quot;,&quot;ActivityType&quot;:0,&quot;Width&quot;:0.0,&quot;Height&quot;:0.0,&quot;Graphics&quot;:null,&quot;ActivityBase&quot;:{&quot;$type&quot;:&quot;ClassPoint2.Core.DTO.Activities.MultipleChoiceActivity, ClassPoint2.Core&quot;,&quot;mcChoices&quot;:{&quot;$type&quot;:&quot;System.Collections.Generic.List`1[[System.String, mscorlib]], mscorlib&quot;,&quot;$values&quot;:[&quot;A&quot;,&quot;B&quot;,&quot;C&quot;]},&quot;mcIsAllowSelectMultiple&quot;:false,&quot;mcCorrectAnswers&quot;:{&quot;$type&quot;:&quot;System.Collections.Generic.List`1[[System.String, mscorlib]], mscorlib&quot;,&quot;$values&quot;:[&quot;B&quot;]},&quot;isQuizMode&quot;:true,&quot;correctPoints&quot;:1,&quot;correctSpeedBonus&quot;:null,&quot;HasCorrectAnswers&quot;:true,&quot;activityId&quot;:null,&quot;activityType&quot;:&quot;Multiple Choice&quot;,&quot;countdown&quot;:60,&quot;StartWithSlide&quot;:true,&quot;CanMinimize&quot;:true,&quot;CanCountDown&quot;:true},&quot;IsMappedFromCp1&quot;:false,&quot;IsQuizMode&quot;:true}"/>
</p:tagLst>
</file>

<file path=ppt/tags/tag6.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Name&quot;:&quot;SlideDrawing&quot;,&quot;ActivityType&quot;:3,&quot;Width&quot;:0.0,&quot;Height&quot;:0.0,&quot;Graphics&quot;:null,&quot;ActivityBase&quot;:{&quot;$type&quot;:&quot;ClassPoint2.Core.DTO.Activities.SlideDrawingActivity, ClassPoint2.Core&quot;,&quot;isNamesHidden&quot;:false,&quot;activityId&quot;:null,&quot;activityType&quot;:&quot;Slide Drawing&quot;,&quot;countdown&quot;:180,&quot;StartWithSlide&quot;:true,&quot;CanMinimize&quot;:true,&quot;CanCountDown&quot;:true},&quot;IsMappedFromCp1&quot;:false,&quot;IsQuizMode&quot;:false}"/>
</p:tagLst>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3.xml><?xml version="1.0" encoding="utf-8"?>
<ds:datastoreItem xmlns:ds="http://schemas.openxmlformats.org/officeDocument/2006/customXml" ds:itemID="{2B354109-AE42-4650-8EE2-36E32EB13D9C}"/>
</file>

<file path=docProps/app.xml><?xml version="1.0" encoding="utf-8"?>
<Properties xmlns="http://schemas.openxmlformats.org/officeDocument/2006/extended-properties" xmlns:vt="http://schemas.openxmlformats.org/officeDocument/2006/docPropsVTypes">
  <Template/>
  <TotalTime>5509</TotalTime>
  <Words>1817</Words>
  <Application>Microsoft Office PowerPoint</Application>
  <PresentationFormat>Widescreen</PresentationFormat>
  <Paragraphs>214</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Comic Sans MS</vt:lpstr>
      <vt:lpstr>Jost</vt:lpstr>
      <vt:lpstr>System Font Regular</vt:lpstr>
      <vt:lpstr>Times New Roman</vt:lpstr>
      <vt:lpstr>Office Theme</vt:lpstr>
      <vt:lpstr>Learn Like a GEM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Domine</dc:creator>
  <cp:lastModifiedBy>Shaika Shahid</cp:lastModifiedBy>
  <cp:revision>8</cp:revision>
  <dcterms:created xsi:type="dcterms:W3CDTF">2025-02-20T10:54:20Z</dcterms:created>
  <dcterms:modified xsi:type="dcterms:W3CDTF">2026-04-30T18:40:53Z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